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69" r:id="rId2"/>
    <p:sldId id="256" r:id="rId3"/>
    <p:sldId id="257" r:id="rId4"/>
    <p:sldId id="270" r:id="rId5"/>
    <p:sldId id="264" r:id="rId6"/>
    <p:sldId id="265" r:id="rId7"/>
    <p:sldId id="266" r:id="rId8"/>
    <p:sldId id="267" r:id="rId9"/>
    <p:sldId id="278" r:id="rId10"/>
    <p:sldId id="268" r:id="rId11"/>
    <p:sldId id="271" r:id="rId12"/>
    <p:sldId id="275" r:id="rId13"/>
    <p:sldId id="260" r:id="rId14"/>
    <p:sldId id="261" r:id="rId15"/>
    <p:sldId id="274" r:id="rId16"/>
    <p:sldId id="262" r:id="rId17"/>
    <p:sldId id="263" r:id="rId18"/>
    <p:sldId id="272" r:id="rId19"/>
    <p:sldId id="276" r:id="rId20"/>
    <p:sldId id="259" r:id="rId21"/>
    <p:sldId id="277" r:id="rId22"/>
    <p:sldId id="273"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44" d="100"/>
          <a:sy n="44" d="100"/>
        </p:scale>
        <p:origin x="864" y="60"/>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19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3"/>
            <a:ext cx="3038648" cy="466725"/>
          </a:xfrm>
          <a:prstGeom prst="rect">
            <a:avLst/>
          </a:prstGeom>
        </p:spPr>
        <p:txBody>
          <a:bodyPr vert="horz" lIns="91440" tIns="45720" rIns="91440" bIns="45720" rtlCol="0"/>
          <a:lstStyle>
            <a:lvl1pPr algn="r">
              <a:defRPr sz="1200"/>
            </a:lvl1pPr>
          </a:lstStyle>
          <a:p>
            <a:fld id="{406F8D6A-2095-432B-894B-9100E468D5FE}" type="datetimeFigureOut">
              <a:rPr lang="en-US" smtClean="0"/>
              <a:t>9/11/2019</a:t>
            </a:fld>
            <a:endParaRPr lang="en-US"/>
          </a:p>
        </p:txBody>
      </p:sp>
      <p:sp>
        <p:nvSpPr>
          <p:cNvPr id="4" name="Footer Placeholder 3"/>
          <p:cNvSpPr>
            <a:spLocks noGrp="1"/>
          </p:cNvSpPr>
          <p:nvPr>
            <p:ph type="ftr" sz="quarter" idx="2"/>
          </p:nvPr>
        </p:nvSpPr>
        <p:spPr>
          <a:xfrm>
            <a:off x="1" y="8829678"/>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8"/>
            <a:ext cx="3038648" cy="466725"/>
          </a:xfrm>
          <a:prstGeom prst="rect">
            <a:avLst/>
          </a:prstGeom>
        </p:spPr>
        <p:txBody>
          <a:bodyPr vert="horz" lIns="91440" tIns="45720" rIns="91440" bIns="45720" rtlCol="0" anchor="b"/>
          <a:lstStyle>
            <a:lvl1pPr algn="r">
              <a:defRPr sz="1200"/>
            </a:lvl1pPr>
          </a:lstStyle>
          <a:p>
            <a:fld id="{D08321D3-9A25-4D79-B8AF-0614D8398534}" type="slidenum">
              <a:rPr lang="en-US" smtClean="0"/>
              <a:t>‹#›</a:t>
            </a:fld>
            <a:endParaRPr lang="en-US"/>
          </a:p>
        </p:txBody>
      </p:sp>
    </p:spTree>
    <p:extLst>
      <p:ext uri="{BB962C8B-B14F-4D97-AF65-F5344CB8AC3E}">
        <p14:creationId xmlns:p14="http://schemas.microsoft.com/office/powerpoint/2010/main" val="292324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40" y="0"/>
            <a:ext cx="3037840" cy="466434"/>
          </a:xfrm>
          <a:prstGeom prst="rect">
            <a:avLst/>
          </a:prstGeom>
        </p:spPr>
        <p:txBody>
          <a:bodyPr vert="horz" lIns="92446" tIns="46223" rIns="92446" bIns="46223" rtlCol="0"/>
          <a:lstStyle>
            <a:lvl1pPr algn="r">
              <a:defRPr sz="1200"/>
            </a:lvl1pPr>
          </a:lstStyle>
          <a:p>
            <a:fld id="{B86D870D-894A-494A-9C3F-F74713B1431C}" type="datetimeFigureOut">
              <a:rPr lang="en-US" smtClean="0"/>
              <a:pPr/>
              <a:t>9/11/2019</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70"/>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2446" tIns="46223" rIns="92446" bIns="46223" rtlCol="0" anchor="b"/>
          <a:lstStyle>
            <a:lvl1pPr algn="r">
              <a:defRPr sz="1200"/>
            </a:lvl1pPr>
          </a:lstStyle>
          <a:p>
            <a:fld id="{028C2C1B-E542-4D2A-88A0-C80676187BE8}" type="slidenum">
              <a:rPr lang="en-US" smtClean="0"/>
              <a:pPr/>
              <a:t>‹#›</a:t>
            </a:fld>
            <a:endParaRPr lang="en-US"/>
          </a:p>
        </p:txBody>
      </p:sp>
    </p:spTree>
    <p:extLst>
      <p:ext uri="{BB962C8B-B14F-4D97-AF65-F5344CB8AC3E}">
        <p14:creationId xmlns:p14="http://schemas.microsoft.com/office/powerpoint/2010/main" val="403627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a:t>
            </a:fld>
            <a:endParaRPr lang="en-US"/>
          </a:p>
        </p:txBody>
      </p:sp>
    </p:spTree>
    <p:extLst>
      <p:ext uri="{BB962C8B-B14F-4D97-AF65-F5344CB8AC3E}">
        <p14:creationId xmlns:p14="http://schemas.microsoft.com/office/powerpoint/2010/main" val="1490386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10</a:t>
            </a:fld>
            <a:endParaRPr lang="en-US"/>
          </a:p>
        </p:txBody>
      </p:sp>
    </p:spTree>
    <p:extLst>
      <p:ext uri="{BB962C8B-B14F-4D97-AF65-F5344CB8AC3E}">
        <p14:creationId xmlns:p14="http://schemas.microsoft.com/office/powerpoint/2010/main" val="2731052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11</a:t>
            </a:fld>
            <a:endParaRPr lang="en-US"/>
          </a:p>
        </p:txBody>
      </p:sp>
    </p:spTree>
    <p:extLst>
      <p:ext uri="{BB962C8B-B14F-4D97-AF65-F5344CB8AC3E}">
        <p14:creationId xmlns:p14="http://schemas.microsoft.com/office/powerpoint/2010/main" val="169152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12</a:t>
            </a:fld>
            <a:endParaRPr lang="en-US"/>
          </a:p>
        </p:txBody>
      </p:sp>
    </p:spTree>
    <p:extLst>
      <p:ext uri="{BB962C8B-B14F-4D97-AF65-F5344CB8AC3E}">
        <p14:creationId xmlns:p14="http://schemas.microsoft.com/office/powerpoint/2010/main" val="150303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13</a:t>
            </a:fld>
            <a:endParaRPr lang="en-US"/>
          </a:p>
        </p:txBody>
      </p:sp>
    </p:spTree>
    <p:extLst>
      <p:ext uri="{BB962C8B-B14F-4D97-AF65-F5344CB8AC3E}">
        <p14:creationId xmlns:p14="http://schemas.microsoft.com/office/powerpoint/2010/main" val="269580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14</a:t>
            </a:fld>
            <a:endParaRPr lang="en-US"/>
          </a:p>
        </p:txBody>
      </p:sp>
    </p:spTree>
    <p:extLst>
      <p:ext uri="{BB962C8B-B14F-4D97-AF65-F5344CB8AC3E}">
        <p14:creationId xmlns:p14="http://schemas.microsoft.com/office/powerpoint/2010/main" val="1241975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15</a:t>
            </a:fld>
            <a:endParaRPr lang="en-US"/>
          </a:p>
        </p:txBody>
      </p:sp>
    </p:spTree>
    <p:extLst>
      <p:ext uri="{BB962C8B-B14F-4D97-AF65-F5344CB8AC3E}">
        <p14:creationId xmlns:p14="http://schemas.microsoft.com/office/powerpoint/2010/main" val="43462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16</a:t>
            </a:fld>
            <a:endParaRPr lang="en-US"/>
          </a:p>
        </p:txBody>
      </p:sp>
    </p:spTree>
    <p:extLst>
      <p:ext uri="{BB962C8B-B14F-4D97-AF65-F5344CB8AC3E}">
        <p14:creationId xmlns:p14="http://schemas.microsoft.com/office/powerpoint/2010/main" val="407497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17</a:t>
            </a:fld>
            <a:endParaRPr lang="en-US"/>
          </a:p>
        </p:txBody>
      </p:sp>
    </p:spTree>
    <p:extLst>
      <p:ext uri="{BB962C8B-B14F-4D97-AF65-F5344CB8AC3E}">
        <p14:creationId xmlns:p14="http://schemas.microsoft.com/office/powerpoint/2010/main" val="403688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18</a:t>
            </a:fld>
            <a:endParaRPr lang="en-US"/>
          </a:p>
        </p:txBody>
      </p:sp>
    </p:spTree>
    <p:extLst>
      <p:ext uri="{BB962C8B-B14F-4D97-AF65-F5344CB8AC3E}">
        <p14:creationId xmlns:p14="http://schemas.microsoft.com/office/powerpoint/2010/main" val="148175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19</a:t>
            </a:fld>
            <a:endParaRPr lang="en-US"/>
          </a:p>
        </p:txBody>
      </p:sp>
    </p:spTree>
    <p:extLst>
      <p:ext uri="{BB962C8B-B14F-4D97-AF65-F5344CB8AC3E}">
        <p14:creationId xmlns:p14="http://schemas.microsoft.com/office/powerpoint/2010/main" val="252273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2</a:t>
            </a:fld>
            <a:endParaRPr lang="en-US"/>
          </a:p>
        </p:txBody>
      </p:sp>
    </p:spTree>
    <p:extLst>
      <p:ext uri="{BB962C8B-B14F-4D97-AF65-F5344CB8AC3E}">
        <p14:creationId xmlns:p14="http://schemas.microsoft.com/office/powerpoint/2010/main" val="1649866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20</a:t>
            </a:fld>
            <a:endParaRPr lang="en-US"/>
          </a:p>
        </p:txBody>
      </p:sp>
    </p:spTree>
    <p:extLst>
      <p:ext uri="{BB962C8B-B14F-4D97-AF65-F5344CB8AC3E}">
        <p14:creationId xmlns:p14="http://schemas.microsoft.com/office/powerpoint/2010/main" val="153459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8C2C1B-E542-4D2A-88A0-C80676187BE8}" type="slidenum">
              <a:rPr lang="en-US" smtClean="0"/>
              <a:pPr/>
              <a:t>21</a:t>
            </a:fld>
            <a:endParaRPr lang="en-US"/>
          </a:p>
        </p:txBody>
      </p:sp>
    </p:spTree>
    <p:extLst>
      <p:ext uri="{BB962C8B-B14F-4D97-AF65-F5344CB8AC3E}">
        <p14:creationId xmlns:p14="http://schemas.microsoft.com/office/powerpoint/2010/main" val="55017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22</a:t>
            </a:fld>
            <a:endParaRPr lang="en-US"/>
          </a:p>
        </p:txBody>
      </p:sp>
    </p:spTree>
    <p:extLst>
      <p:ext uri="{BB962C8B-B14F-4D97-AF65-F5344CB8AC3E}">
        <p14:creationId xmlns:p14="http://schemas.microsoft.com/office/powerpoint/2010/main" val="155871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3</a:t>
            </a:fld>
            <a:endParaRPr lang="en-US"/>
          </a:p>
        </p:txBody>
      </p:sp>
    </p:spTree>
    <p:extLst>
      <p:ext uri="{BB962C8B-B14F-4D97-AF65-F5344CB8AC3E}">
        <p14:creationId xmlns:p14="http://schemas.microsoft.com/office/powerpoint/2010/main" val="376963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4</a:t>
            </a:fld>
            <a:endParaRPr lang="en-US"/>
          </a:p>
        </p:txBody>
      </p:sp>
    </p:spTree>
    <p:extLst>
      <p:ext uri="{BB962C8B-B14F-4D97-AF65-F5344CB8AC3E}">
        <p14:creationId xmlns:p14="http://schemas.microsoft.com/office/powerpoint/2010/main" val="3470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5</a:t>
            </a:fld>
            <a:endParaRPr lang="en-US"/>
          </a:p>
        </p:txBody>
      </p:sp>
    </p:spTree>
    <p:extLst>
      <p:ext uri="{BB962C8B-B14F-4D97-AF65-F5344CB8AC3E}">
        <p14:creationId xmlns:p14="http://schemas.microsoft.com/office/powerpoint/2010/main" val="312285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6</a:t>
            </a:fld>
            <a:endParaRPr lang="en-US"/>
          </a:p>
        </p:txBody>
      </p:sp>
    </p:spTree>
    <p:extLst>
      <p:ext uri="{BB962C8B-B14F-4D97-AF65-F5344CB8AC3E}">
        <p14:creationId xmlns:p14="http://schemas.microsoft.com/office/powerpoint/2010/main" val="357952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7</a:t>
            </a:fld>
            <a:endParaRPr lang="en-US"/>
          </a:p>
        </p:txBody>
      </p:sp>
    </p:spTree>
    <p:extLst>
      <p:ext uri="{BB962C8B-B14F-4D97-AF65-F5344CB8AC3E}">
        <p14:creationId xmlns:p14="http://schemas.microsoft.com/office/powerpoint/2010/main" val="1104902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8C2C1B-E542-4D2A-88A0-C80676187BE8}" type="slidenum">
              <a:rPr lang="en-US" smtClean="0"/>
              <a:pPr/>
              <a:t>8</a:t>
            </a:fld>
            <a:endParaRPr lang="en-US"/>
          </a:p>
        </p:txBody>
      </p:sp>
    </p:spTree>
    <p:extLst>
      <p:ext uri="{BB962C8B-B14F-4D97-AF65-F5344CB8AC3E}">
        <p14:creationId xmlns:p14="http://schemas.microsoft.com/office/powerpoint/2010/main" val="401862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8C2C1B-E542-4D2A-88A0-C80676187BE8}" type="slidenum">
              <a:rPr lang="en-US" smtClean="0"/>
              <a:pPr/>
              <a:t>9</a:t>
            </a:fld>
            <a:endParaRPr lang="en-US"/>
          </a:p>
        </p:txBody>
      </p:sp>
    </p:spTree>
    <p:extLst>
      <p:ext uri="{BB962C8B-B14F-4D97-AF65-F5344CB8AC3E}">
        <p14:creationId xmlns:p14="http://schemas.microsoft.com/office/powerpoint/2010/main" val="100905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720250-93FB-4733-B17B-E1E4CBDFD7A1}"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253229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20250-93FB-4733-B17B-E1E4CBDFD7A1}"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135759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20250-93FB-4733-B17B-E1E4CBDFD7A1}"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228560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20250-93FB-4733-B17B-E1E4CBDFD7A1}"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79057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20250-93FB-4733-B17B-E1E4CBDFD7A1}"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316467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720250-93FB-4733-B17B-E1E4CBDFD7A1}"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190285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720250-93FB-4733-B17B-E1E4CBDFD7A1}" type="datetimeFigureOut">
              <a:rPr lang="en-US" smtClean="0"/>
              <a:pPr/>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180377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720250-93FB-4733-B17B-E1E4CBDFD7A1}" type="datetimeFigureOut">
              <a:rPr lang="en-US" smtClean="0"/>
              <a:pPr/>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39911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20250-93FB-4733-B17B-E1E4CBDFD7A1}" type="datetimeFigureOut">
              <a:rPr lang="en-US" smtClean="0"/>
              <a:pPr/>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49625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20250-93FB-4733-B17B-E1E4CBDFD7A1}"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34255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20250-93FB-4733-B17B-E1E4CBDFD7A1}"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7477A-D83D-489E-B835-EF2DE8FA461E}" type="slidenum">
              <a:rPr lang="en-US" smtClean="0"/>
              <a:pPr/>
              <a:t>‹#›</a:t>
            </a:fld>
            <a:endParaRPr lang="en-US"/>
          </a:p>
        </p:txBody>
      </p:sp>
    </p:spTree>
    <p:extLst>
      <p:ext uri="{BB962C8B-B14F-4D97-AF65-F5344CB8AC3E}">
        <p14:creationId xmlns:p14="http://schemas.microsoft.com/office/powerpoint/2010/main" val="303189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20250-93FB-4733-B17B-E1E4CBDFD7A1}" type="datetimeFigureOut">
              <a:rPr lang="en-US" smtClean="0"/>
              <a:pPr/>
              <a:t>9/11/2019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7477A-D83D-489E-B835-EF2DE8FA461E}" type="slidenum">
              <a:rPr lang="en-US" smtClean="0"/>
              <a:pPr/>
              <a:t>‹#›</a:t>
            </a:fld>
            <a:endParaRPr lang="en-US"/>
          </a:p>
        </p:txBody>
      </p:sp>
    </p:spTree>
    <p:extLst>
      <p:ext uri="{BB962C8B-B14F-4D97-AF65-F5344CB8AC3E}">
        <p14:creationId xmlns:p14="http://schemas.microsoft.com/office/powerpoint/2010/main" val="3943295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boyer.weebly.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Heidi.boyer@lok12.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s://www.lakeorionschools.org/district/bond-implement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lakeorionschools.org/uploaded/Lake_Orion/Documents/Curriculum/AT_A_GLANCE_-_3_ATWATER.DOCX.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lakeorionschools.org/teaching-and-learning/third-grade-reading-legisl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7230"/>
            <a:ext cx="10515600" cy="5139733"/>
          </a:xfrm>
        </p:spPr>
        <p:txBody>
          <a:bodyPr>
            <a:normAutofit/>
          </a:bodyPr>
          <a:lstStyle/>
          <a:p>
            <a:pPr marL="0" indent="0" algn="ctr">
              <a:buNone/>
            </a:pPr>
            <a:r>
              <a:rPr lang="en-US" sz="9600" b="1" dirty="0">
                <a:solidFill>
                  <a:srgbClr val="FFFF00"/>
                </a:solidFill>
              </a:rPr>
              <a:t>Welcome </a:t>
            </a:r>
          </a:p>
          <a:p>
            <a:pPr marL="0" indent="0" algn="ctr">
              <a:buNone/>
            </a:pPr>
            <a:r>
              <a:rPr lang="en-US" sz="9600" b="1" dirty="0">
                <a:solidFill>
                  <a:srgbClr val="FFFF00"/>
                </a:solidFill>
              </a:rPr>
              <a:t>to our </a:t>
            </a:r>
          </a:p>
          <a:p>
            <a:pPr marL="0" indent="0" algn="ctr">
              <a:buNone/>
            </a:pPr>
            <a:r>
              <a:rPr lang="en-US" sz="9600" b="1" dirty="0">
                <a:solidFill>
                  <a:srgbClr val="FFFF00"/>
                </a:solidFill>
              </a:rPr>
              <a:t>classroom! </a:t>
            </a:r>
          </a:p>
        </p:txBody>
      </p:sp>
      <p:pic>
        <p:nvPicPr>
          <p:cNvPr id="4" name="Picture 3"/>
          <p:cNvPicPr>
            <a:picLocks noChangeAspect="1"/>
          </p:cNvPicPr>
          <p:nvPr/>
        </p:nvPicPr>
        <p:blipFill rotWithShape="1">
          <a:blip r:embed="rId3" cstate="print"/>
          <a:srcRect t="-634" b="634"/>
          <a:stretch/>
        </p:blipFill>
        <p:spPr>
          <a:xfrm>
            <a:off x="9100995" y="2066072"/>
            <a:ext cx="2124075" cy="2152650"/>
          </a:xfrm>
          <a:prstGeom prst="ellipse">
            <a:avLst/>
          </a:prstGeom>
        </p:spPr>
      </p:pic>
      <p:pic>
        <p:nvPicPr>
          <p:cNvPr id="5" name="Picture 4"/>
          <p:cNvPicPr>
            <a:picLocks noChangeAspect="1"/>
          </p:cNvPicPr>
          <p:nvPr/>
        </p:nvPicPr>
        <p:blipFill rotWithShape="1">
          <a:blip r:embed="rId3" cstate="print"/>
          <a:srcRect t="-634" b="634"/>
          <a:stretch/>
        </p:blipFill>
        <p:spPr>
          <a:xfrm>
            <a:off x="1119116" y="541714"/>
            <a:ext cx="977876" cy="991031"/>
          </a:xfrm>
          <a:prstGeom prst="ellipse">
            <a:avLst/>
          </a:prstGeom>
        </p:spPr>
      </p:pic>
      <p:pic>
        <p:nvPicPr>
          <p:cNvPr id="6" name="Picture 5"/>
          <p:cNvPicPr>
            <a:picLocks noChangeAspect="1"/>
          </p:cNvPicPr>
          <p:nvPr/>
        </p:nvPicPr>
        <p:blipFill rotWithShape="1">
          <a:blip r:embed="rId3" cstate="print"/>
          <a:srcRect t="-634" b="634"/>
          <a:stretch/>
        </p:blipFill>
        <p:spPr>
          <a:xfrm>
            <a:off x="530455" y="4218722"/>
            <a:ext cx="1741470" cy="1764898"/>
          </a:xfrm>
          <a:prstGeom prst="ellipse">
            <a:avLst/>
          </a:prstGeom>
        </p:spPr>
      </p:pic>
      <p:pic>
        <p:nvPicPr>
          <p:cNvPr id="7" name="Picture 6"/>
          <p:cNvPicPr>
            <a:picLocks noChangeAspect="1"/>
          </p:cNvPicPr>
          <p:nvPr/>
        </p:nvPicPr>
        <p:blipFill rotWithShape="1">
          <a:blip r:embed="rId3" cstate="print"/>
          <a:srcRect t="-634" b="634"/>
          <a:stretch/>
        </p:blipFill>
        <p:spPr>
          <a:xfrm>
            <a:off x="10565641" y="5101171"/>
            <a:ext cx="977876" cy="991031"/>
          </a:xfrm>
          <a:prstGeom prst="ellipse">
            <a:avLst/>
          </a:prstGeom>
        </p:spPr>
      </p:pic>
      <p:pic>
        <p:nvPicPr>
          <p:cNvPr id="8" name="Picture 7"/>
          <p:cNvPicPr>
            <a:picLocks noChangeAspect="1"/>
          </p:cNvPicPr>
          <p:nvPr/>
        </p:nvPicPr>
        <p:blipFill rotWithShape="1">
          <a:blip r:embed="rId4" cstate="print"/>
          <a:srcRect t="-634" b="634"/>
          <a:stretch/>
        </p:blipFill>
        <p:spPr>
          <a:xfrm>
            <a:off x="10982112" y="522240"/>
            <a:ext cx="652604" cy="661383"/>
          </a:xfrm>
          <a:prstGeom prst="ellipse">
            <a:avLst/>
          </a:prstGeom>
        </p:spPr>
      </p:pic>
    </p:spTree>
    <p:extLst>
      <p:ext uri="{BB962C8B-B14F-4D97-AF65-F5344CB8AC3E}">
        <p14:creationId xmlns:p14="http://schemas.microsoft.com/office/powerpoint/2010/main" val="5059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Standards Based Grading in a Nutshell</a:t>
            </a:r>
          </a:p>
        </p:txBody>
      </p:sp>
      <p:sp>
        <p:nvSpPr>
          <p:cNvPr id="3" name="Content Placeholder 2"/>
          <p:cNvSpPr>
            <a:spLocks noGrp="1"/>
          </p:cNvSpPr>
          <p:nvPr>
            <p:ph idx="1"/>
          </p:nvPr>
        </p:nvSpPr>
        <p:spPr>
          <a:xfrm>
            <a:off x="838200" y="1583140"/>
            <a:ext cx="10515600" cy="4593823"/>
          </a:xfrm>
        </p:spPr>
        <p:txBody>
          <a:bodyPr>
            <a:normAutofit fontScale="92500" lnSpcReduction="20000"/>
          </a:bodyPr>
          <a:lstStyle/>
          <a:p>
            <a:pPr marL="0" indent="0">
              <a:buNone/>
            </a:pPr>
            <a:endParaRPr lang="en-US" sz="900" dirty="0"/>
          </a:p>
          <a:p>
            <a:pPr marL="0" indent="0">
              <a:buNone/>
            </a:pPr>
            <a:r>
              <a:rPr lang="en-US" dirty="0"/>
              <a:t>Instead of doing a test at the end of each topic and giving a student a letter grade for the whole test, the topic is dissected into individual concepts and skills ("standards”) and are assessed for their </a:t>
            </a:r>
            <a:r>
              <a:rPr lang="en-US" dirty="0">
                <a:solidFill>
                  <a:srgbClr val="FFFF00"/>
                </a:solidFill>
              </a:rPr>
              <a:t>ongoing</a:t>
            </a:r>
            <a:r>
              <a:rPr lang="en-US" dirty="0"/>
              <a:t> understanding in each standard using a simple scale such as:</a:t>
            </a:r>
          </a:p>
          <a:p>
            <a:pPr marL="0" indent="0">
              <a:buNone/>
            </a:pPr>
            <a:r>
              <a:rPr lang="en-US" dirty="0"/>
              <a:t> 		4- Met standard</a:t>
            </a:r>
          </a:p>
          <a:p>
            <a:pPr marL="0" indent="0">
              <a:buNone/>
            </a:pPr>
            <a:r>
              <a:rPr lang="en-US" dirty="0"/>
              <a:t>		3 - Consistent progress toward standard</a:t>
            </a:r>
          </a:p>
          <a:p>
            <a:pPr marL="0" indent="0">
              <a:buNone/>
            </a:pPr>
            <a:r>
              <a:rPr lang="en-US" dirty="0"/>
              <a:t>		2 - Inconsistent progress toward standard</a:t>
            </a:r>
          </a:p>
          <a:p>
            <a:pPr marL="0" indent="0">
              <a:buNone/>
            </a:pPr>
            <a:r>
              <a:rPr lang="en-US" dirty="0"/>
              <a:t>		1 – Area of concern</a:t>
            </a:r>
          </a:p>
          <a:p>
            <a:pPr marL="0" indent="0">
              <a:buNone/>
            </a:pPr>
            <a:r>
              <a:rPr lang="en-US" dirty="0"/>
              <a:t>This type of grading makes the process </a:t>
            </a:r>
            <a:r>
              <a:rPr lang="en-US" dirty="0">
                <a:solidFill>
                  <a:srgbClr val="FFFF00"/>
                </a:solidFill>
              </a:rPr>
              <a:t>visible to students</a:t>
            </a:r>
            <a:r>
              <a:rPr lang="en-US" dirty="0"/>
              <a:t>, and it gives them opportunities to be re-evaluated on standards. The goal is to have meaningful formative assessment which supports an ongoing learning conversation with students while providing visible and timely feedback to both the students and teacher.</a:t>
            </a:r>
          </a:p>
        </p:txBody>
      </p:sp>
    </p:spTree>
    <p:extLst>
      <p:ext uri="{BB962C8B-B14F-4D97-AF65-F5344CB8AC3E}">
        <p14:creationId xmlns:p14="http://schemas.microsoft.com/office/powerpoint/2010/main" val="130546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Report Cards (January and June)</a:t>
            </a:r>
          </a:p>
        </p:txBody>
      </p:sp>
      <p:sp>
        <p:nvSpPr>
          <p:cNvPr id="7" name="TextBox 6"/>
          <p:cNvSpPr txBox="1"/>
          <p:nvPr/>
        </p:nvSpPr>
        <p:spPr>
          <a:xfrm>
            <a:off x="2233246" y="5750170"/>
            <a:ext cx="7692106" cy="461665"/>
          </a:xfrm>
          <a:prstGeom prst="rect">
            <a:avLst/>
          </a:prstGeom>
          <a:noFill/>
        </p:spPr>
        <p:txBody>
          <a:bodyPr wrap="none" rtlCol="0">
            <a:spAutoFit/>
          </a:bodyPr>
          <a:lstStyle/>
          <a:p>
            <a:r>
              <a:rPr lang="en-US" sz="2400" dirty="0">
                <a:solidFill>
                  <a:srgbClr val="FFFF00"/>
                </a:solidFill>
              </a:rPr>
              <a:t>Front of card					      Back of Card</a:t>
            </a:r>
          </a:p>
        </p:txBody>
      </p:sp>
      <p:pic>
        <p:nvPicPr>
          <p:cNvPr id="3" name="Picture 2">
            <a:extLst>
              <a:ext uri="{FF2B5EF4-FFF2-40B4-BE49-F238E27FC236}">
                <a16:creationId xmlns:a16="http://schemas.microsoft.com/office/drawing/2014/main" id="{6DA35BE3-E752-4F67-9009-EA235B9F8FA8}"/>
              </a:ext>
            </a:extLst>
          </p:cNvPr>
          <p:cNvPicPr>
            <a:picLocks noChangeAspect="1"/>
          </p:cNvPicPr>
          <p:nvPr/>
        </p:nvPicPr>
        <p:blipFill rotWithShape="1">
          <a:blip r:embed="rId3"/>
          <a:srcRect l="22500" t="18424" r="21489" b="16137"/>
          <a:stretch/>
        </p:blipFill>
        <p:spPr>
          <a:xfrm>
            <a:off x="429638" y="1690688"/>
            <a:ext cx="5449837" cy="3579778"/>
          </a:xfrm>
          <a:prstGeom prst="rect">
            <a:avLst/>
          </a:prstGeom>
        </p:spPr>
      </p:pic>
      <p:pic>
        <p:nvPicPr>
          <p:cNvPr id="6" name="Picture 5">
            <a:extLst>
              <a:ext uri="{FF2B5EF4-FFF2-40B4-BE49-F238E27FC236}">
                <a16:creationId xmlns:a16="http://schemas.microsoft.com/office/drawing/2014/main" id="{2C127644-F8E7-4926-B005-3FF0048744FC}"/>
              </a:ext>
            </a:extLst>
          </p:cNvPr>
          <p:cNvPicPr>
            <a:picLocks noChangeAspect="1"/>
          </p:cNvPicPr>
          <p:nvPr/>
        </p:nvPicPr>
        <p:blipFill rotWithShape="1">
          <a:blip r:embed="rId4"/>
          <a:srcRect l="21862" t="15302" r="22128" b="9403"/>
          <a:stretch/>
        </p:blipFill>
        <p:spPr>
          <a:xfrm>
            <a:off x="6837832" y="1636776"/>
            <a:ext cx="4742558" cy="3584448"/>
          </a:xfrm>
          <a:prstGeom prst="rect">
            <a:avLst/>
          </a:prstGeom>
        </p:spPr>
      </p:pic>
    </p:spTree>
    <p:extLst>
      <p:ext uri="{BB962C8B-B14F-4D97-AF65-F5344CB8AC3E}">
        <p14:creationId xmlns:p14="http://schemas.microsoft.com/office/powerpoint/2010/main" val="60233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Specific Classroom Information to Follow… </a:t>
            </a:r>
          </a:p>
        </p:txBody>
      </p:sp>
      <p:sp>
        <p:nvSpPr>
          <p:cNvPr id="3" name="Content Placeholder 2"/>
          <p:cNvSpPr>
            <a:spLocks noGrp="1"/>
          </p:cNvSpPr>
          <p:nvPr>
            <p:ph idx="1"/>
          </p:nvPr>
        </p:nvSpPr>
        <p:spPr/>
        <p:txBody>
          <a:bodyPr/>
          <a:lstStyle/>
          <a:p>
            <a:pPr>
              <a:lnSpc>
                <a:spcPct val="150000"/>
              </a:lnSpc>
            </a:pPr>
            <a:r>
              <a:rPr lang="en-US" dirty="0"/>
              <a:t>Communication</a:t>
            </a:r>
          </a:p>
          <a:p>
            <a:pPr>
              <a:lnSpc>
                <a:spcPct val="150000"/>
              </a:lnSpc>
            </a:pPr>
            <a:r>
              <a:rPr lang="en-US" dirty="0"/>
              <a:t>Snacks and Lunch/Recess</a:t>
            </a:r>
          </a:p>
          <a:p>
            <a:pPr>
              <a:lnSpc>
                <a:spcPct val="150000"/>
              </a:lnSpc>
            </a:pPr>
            <a:r>
              <a:rPr lang="en-US" dirty="0"/>
              <a:t>Quick review of </a:t>
            </a:r>
            <a:r>
              <a:rPr lang="en-US" dirty="0">
                <a:solidFill>
                  <a:srgbClr val="FFFF00"/>
                </a:solidFill>
              </a:rPr>
              <a:t>Yellow Stapled Sheet </a:t>
            </a:r>
          </a:p>
          <a:p>
            <a:pPr>
              <a:lnSpc>
                <a:spcPct val="150000"/>
              </a:lnSpc>
            </a:pPr>
            <a:r>
              <a:rPr lang="en-US" dirty="0"/>
              <a:t>Classroom Rules</a:t>
            </a:r>
          </a:p>
          <a:p>
            <a:pPr>
              <a:lnSpc>
                <a:spcPct val="150000"/>
              </a:lnSpc>
            </a:pPr>
            <a:r>
              <a:rPr lang="en-US" dirty="0"/>
              <a:t>Positive Reinforcement</a:t>
            </a:r>
          </a:p>
          <a:p>
            <a:pPr marL="0" indent="0">
              <a:buNone/>
            </a:pPr>
            <a:endParaRPr lang="en-US" dirty="0"/>
          </a:p>
        </p:txBody>
      </p:sp>
      <p:pic>
        <p:nvPicPr>
          <p:cNvPr id="4" name="Picture 3"/>
          <p:cNvPicPr>
            <a:picLocks noChangeAspect="1"/>
          </p:cNvPicPr>
          <p:nvPr/>
        </p:nvPicPr>
        <p:blipFill>
          <a:blip r:embed="rId3" cstate="print"/>
          <a:stretch>
            <a:fillRect/>
          </a:stretch>
        </p:blipFill>
        <p:spPr>
          <a:xfrm>
            <a:off x="7505087" y="2111137"/>
            <a:ext cx="3205492" cy="3307023"/>
          </a:xfrm>
          <a:prstGeom prst="rect">
            <a:avLst/>
          </a:prstGeom>
        </p:spPr>
      </p:pic>
    </p:spTree>
    <p:extLst>
      <p:ext uri="{BB962C8B-B14F-4D97-AF65-F5344CB8AC3E}">
        <p14:creationId xmlns:p14="http://schemas.microsoft.com/office/powerpoint/2010/main" val="3549138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rPr>
              <a:t>Classroom Newsletters</a:t>
            </a:r>
          </a:p>
        </p:txBody>
      </p:sp>
      <p:sp>
        <p:nvSpPr>
          <p:cNvPr id="7" name="TextBox 6"/>
          <p:cNvSpPr txBox="1"/>
          <p:nvPr/>
        </p:nvSpPr>
        <p:spPr>
          <a:xfrm>
            <a:off x="2947916" y="2181552"/>
            <a:ext cx="7195151" cy="3108543"/>
          </a:xfrm>
          <a:prstGeom prst="rect">
            <a:avLst/>
          </a:prstGeom>
          <a:noFill/>
        </p:spPr>
        <p:txBody>
          <a:bodyPr wrap="square" rtlCol="0">
            <a:spAutoFit/>
          </a:bodyPr>
          <a:lstStyle/>
          <a:p>
            <a:r>
              <a:rPr lang="en-US" sz="2800" dirty="0"/>
              <a:t>A classroom </a:t>
            </a:r>
            <a:r>
              <a:rPr lang="en-US" sz="2800" b="1" u="sng" dirty="0">
                <a:solidFill>
                  <a:srgbClr val="FFFF00"/>
                </a:solidFill>
              </a:rPr>
              <a:t>newsletter</a:t>
            </a:r>
            <a:r>
              <a:rPr lang="en-US" sz="2800" dirty="0"/>
              <a:t> will be sent home every Monday and will be accessible online at </a:t>
            </a:r>
            <a:r>
              <a:rPr lang="en-US" sz="2800" dirty="0">
                <a:hlinkClick r:id="rId3"/>
              </a:rPr>
              <a:t>hboyer.weebly.com</a:t>
            </a:r>
            <a:r>
              <a:rPr lang="en-US" sz="2800" dirty="0"/>
              <a:t>. It will contain important information regarding skills that we will be learning in the classroom as well as notes about homework, special events and other vital information.</a:t>
            </a:r>
          </a:p>
        </p:txBody>
      </p:sp>
      <p:sp>
        <p:nvSpPr>
          <p:cNvPr id="10" name="Circular Arrow 9"/>
          <p:cNvSpPr/>
          <p:nvPr/>
        </p:nvSpPr>
        <p:spPr>
          <a:xfrm flipH="1">
            <a:off x="2197289" y="1548793"/>
            <a:ext cx="1091821" cy="1265517"/>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63771" y="6281895"/>
            <a:ext cx="11655189" cy="369332"/>
          </a:xfrm>
          <a:prstGeom prst="rect">
            <a:avLst/>
          </a:prstGeom>
          <a:noFill/>
        </p:spPr>
        <p:txBody>
          <a:bodyPr wrap="square" rtlCol="0">
            <a:spAutoFit/>
          </a:bodyPr>
          <a:lstStyle/>
          <a:p>
            <a:pPr algn="ctr"/>
            <a:r>
              <a:rPr lang="en-US" dirty="0"/>
              <a:t>FYI: </a:t>
            </a:r>
            <a:r>
              <a:rPr lang="en-US" dirty="0">
                <a:hlinkClick r:id="rId3"/>
              </a:rPr>
              <a:t>http://hboyer.weebly.com</a:t>
            </a:r>
            <a:r>
              <a:rPr lang="en-US" dirty="0"/>
              <a:t> will allow you online access to all important classroom news and homework</a:t>
            </a:r>
          </a:p>
        </p:txBody>
      </p:sp>
      <p:pic>
        <p:nvPicPr>
          <p:cNvPr id="5" name="Picture 4">
            <a:extLst>
              <a:ext uri="{FF2B5EF4-FFF2-40B4-BE49-F238E27FC236}">
                <a16:creationId xmlns:a16="http://schemas.microsoft.com/office/drawing/2014/main" id="{6ECFED49-1AAA-4805-8C0F-5A302E150971}"/>
              </a:ext>
            </a:extLst>
          </p:cNvPr>
          <p:cNvPicPr>
            <a:picLocks noChangeAspect="1"/>
          </p:cNvPicPr>
          <p:nvPr/>
        </p:nvPicPr>
        <p:blipFill rotWithShape="1">
          <a:blip r:embed="rId4"/>
          <a:srcRect l="28571" t="22850" r="43929" b="14586"/>
          <a:stretch/>
        </p:blipFill>
        <p:spPr>
          <a:xfrm>
            <a:off x="242201" y="2366413"/>
            <a:ext cx="2551088" cy="3263129"/>
          </a:xfrm>
          <a:prstGeom prst="rect">
            <a:avLst/>
          </a:prstGeom>
        </p:spPr>
      </p:pic>
    </p:spTree>
    <p:extLst>
      <p:ext uri="{BB962C8B-B14F-4D97-AF65-F5344CB8AC3E}">
        <p14:creationId xmlns:p14="http://schemas.microsoft.com/office/powerpoint/2010/main" val="179140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Snacks and Lunch/Recess</a:t>
            </a:r>
          </a:p>
        </p:txBody>
      </p:sp>
      <p:sp>
        <p:nvSpPr>
          <p:cNvPr id="3" name="Content Placeholder 2"/>
          <p:cNvSpPr>
            <a:spLocks noGrp="1"/>
          </p:cNvSpPr>
          <p:nvPr>
            <p:ph idx="1"/>
          </p:nvPr>
        </p:nvSpPr>
        <p:spPr>
          <a:xfrm>
            <a:off x="677333" y="1371600"/>
            <a:ext cx="11023599" cy="4805363"/>
          </a:xfrm>
        </p:spPr>
        <p:txBody>
          <a:bodyPr>
            <a:normAutofit fontScale="92500"/>
          </a:bodyPr>
          <a:lstStyle/>
          <a:p>
            <a:pPr marL="0" indent="0" algn="ctr">
              <a:buNone/>
            </a:pPr>
            <a:endParaRPr lang="en-US" b="1" dirty="0">
              <a:solidFill>
                <a:srgbClr val="92D050"/>
              </a:solidFill>
            </a:endParaRPr>
          </a:p>
          <a:p>
            <a:pPr marL="0" indent="0">
              <a:buNone/>
            </a:pPr>
            <a:r>
              <a:rPr lang="en-US" b="1" dirty="0">
                <a:solidFill>
                  <a:srgbClr val="92D050"/>
                </a:solidFill>
              </a:rPr>
              <a:t>		9:50 Morning Snack</a:t>
            </a:r>
          </a:p>
          <a:p>
            <a:pPr marL="0" indent="0">
              <a:buNone/>
            </a:pPr>
            <a:endParaRPr lang="en-US" sz="1000" b="1" dirty="0">
              <a:solidFill>
                <a:srgbClr val="00B0F0"/>
              </a:solidFill>
            </a:endParaRPr>
          </a:p>
          <a:p>
            <a:pPr marL="0" indent="0">
              <a:buNone/>
            </a:pPr>
            <a:r>
              <a:rPr lang="en-US" b="1" dirty="0">
                <a:solidFill>
                  <a:srgbClr val="00B0F0"/>
                </a:solidFill>
              </a:rPr>
              <a:t>		11:55 – 12:17 Lunch</a:t>
            </a:r>
          </a:p>
          <a:p>
            <a:pPr marL="0" indent="0">
              <a:buNone/>
            </a:pPr>
            <a:r>
              <a:rPr lang="en-US" b="1" dirty="0">
                <a:solidFill>
                  <a:srgbClr val="00B0F0"/>
                </a:solidFill>
              </a:rPr>
              <a:t>		12:18 – 12:40 Recess</a:t>
            </a:r>
          </a:p>
          <a:p>
            <a:pPr marL="0" indent="0" algn="ctr">
              <a:buNone/>
            </a:pPr>
            <a:endParaRPr lang="en-US" dirty="0"/>
          </a:p>
          <a:p>
            <a:r>
              <a:rPr lang="en-US" dirty="0"/>
              <a:t>Please send a Peanut-Free and Tree Nut-Free snack with your child every day.</a:t>
            </a:r>
          </a:p>
          <a:p>
            <a:r>
              <a:rPr lang="en-US" dirty="0"/>
              <a:t>Remind your child to pay for his/her lunch when he/she signs up in the morning. </a:t>
            </a:r>
          </a:p>
          <a:p>
            <a:r>
              <a:rPr lang="en-US" dirty="0"/>
              <a:t>Please send in a water bottle to help your child stay hydrated during the day.</a:t>
            </a:r>
          </a:p>
          <a:p>
            <a:endParaRPr lang="en-US" dirty="0"/>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266" y="1450181"/>
            <a:ext cx="2362200" cy="2324100"/>
          </a:xfrm>
          <a:prstGeom prst="rect">
            <a:avLst/>
          </a:prstGeom>
        </p:spPr>
      </p:pic>
    </p:spTree>
    <p:extLst>
      <p:ext uri="{BB962C8B-B14F-4D97-AF65-F5344CB8AC3E}">
        <p14:creationId xmlns:p14="http://schemas.microsoft.com/office/powerpoint/2010/main" val="371735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Refer to the Stapled Sheet </a:t>
            </a:r>
            <a:r>
              <a:rPr lang="en-US" sz="2400" b="1" dirty="0">
                <a:solidFill>
                  <a:srgbClr val="FFFF00"/>
                </a:solidFill>
              </a:rPr>
              <a:t>(sent home 9/7)</a:t>
            </a:r>
          </a:p>
        </p:txBody>
      </p:sp>
      <p:pic>
        <p:nvPicPr>
          <p:cNvPr id="6" name="Picture 5">
            <a:extLst>
              <a:ext uri="{FF2B5EF4-FFF2-40B4-BE49-F238E27FC236}">
                <a16:creationId xmlns:a16="http://schemas.microsoft.com/office/drawing/2014/main" id="{EE1778C9-1F10-431D-8263-DA52448BA609}"/>
              </a:ext>
            </a:extLst>
          </p:cNvPr>
          <p:cNvPicPr>
            <a:picLocks noChangeAspect="1"/>
          </p:cNvPicPr>
          <p:nvPr/>
        </p:nvPicPr>
        <p:blipFill rotWithShape="1">
          <a:blip r:embed="rId3"/>
          <a:srcRect l="9346" t="24640" r="32500" b="10135"/>
          <a:stretch/>
        </p:blipFill>
        <p:spPr>
          <a:xfrm>
            <a:off x="137999" y="1812391"/>
            <a:ext cx="5870917" cy="3702144"/>
          </a:xfrm>
          <a:prstGeom prst="rect">
            <a:avLst/>
          </a:prstGeom>
        </p:spPr>
      </p:pic>
      <p:pic>
        <p:nvPicPr>
          <p:cNvPr id="10" name="Picture 9">
            <a:extLst>
              <a:ext uri="{FF2B5EF4-FFF2-40B4-BE49-F238E27FC236}">
                <a16:creationId xmlns:a16="http://schemas.microsoft.com/office/drawing/2014/main" id="{0FB28542-CB72-4369-B214-38007F36507A}"/>
              </a:ext>
            </a:extLst>
          </p:cNvPr>
          <p:cNvPicPr>
            <a:picLocks noChangeAspect="1"/>
          </p:cNvPicPr>
          <p:nvPr/>
        </p:nvPicPr>
        <p:blipFill rotWithShape="1">
          <a:blip r:embed="rId4"/>
          <a:srcRect l="8571" t="24641" r="32857" b="10775"/>
          <a:stretch/>
        </p:blipFill>
        <p:spPr>
          <a:xfrm>
            <a:off x="6117773" y="1801621"/>
            <a:ext cx="5968321" cy="3700062"/>
          </a:xfrm>
          <a:prstGeom prst="rect">
            <a:avLst/>
          </a:prstGeom>
        </p:spPr>
      </p:pic>
    </p:spTree>
    <p:extLst>
      <p:ext uri="{BB962C8B-B14F-4D97-AF65-F5344CB8AC3E}">
        <p14:creationId xmlns:p14="http://schemas.microsoft.com/office/powerpoint/2010/main" val="80764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FF00"/>
                </a:solidFill>
              </a:rPr>
              <a:t>Classroom Rules</a:t>
            </a:r>
          </a:p>
        </p:txBody>
      </p:sp>
      <p:sp>
        <p:nvSpPr>
          <p:cNvPr id="3" name="Content Placeholder 2"/>
          <p:cNvSpPr>
            <a:spLocks noGrp="1"/>
          </p:cNvSpPr>
          <p:nvPr>
            <p:ph idx="1"/>
          </p:nvPr>
        </p:nvSpPr>
        <p:spPr>
          <a:xfrm>
            <a:off x="682625" y="1773237"/>
            <a:ext cx="10515600" cy="4351338"/>
          </a:xfrm>
        </p:spPr>
        <p:txBody>
          <a:bodyPr>
            <a:noAutofit/>
          </a:bodyPr>
          <a:lstStyle/>
          <a:p>
            <a:pPr marL="514350" indent="-514350">
              <a:lnSpc>
                <a:spcPct val="250000"/>
              </a:lnSpc>
              <a:buFont typeface="+mj-lt"/>
              <a:buAutoNum type="arabicPeriod"/>
            </a:pPr>
            <a:r>
              <a:rPr lang="en-US" sz="3600" dirty="0"/>
              <a:t>Respect </a:t>
            </a:r>
            <a:r>
              <a:rPr lang="en-US" sz="3600" dirty="0">
                <a:solidFill>
                  <a:srgbClr val="00B0F0"/>
                </a:solidFill>
              </a:rPr>
              <a:t>Others</a:t>
            </a:r>
          </a:p>
          <a:p>
            <a:pPr marL="514350" indent="-514350">
              <a:lnSpc>
                <a:spcPct val="250000"/>
              </a:lnSpc>
              <a:buFont typeface="+mj-lt"/>
              <a:buAutoNum type="arabicPeriod"/>
            </a:pPr>
            <a:r>
              <a:rPr lang="en-US" sz="3600" dirty="0"/>
              <a:t>Respect </a:t>
            </a:r>
            <a:r>
              <a:rPr lang="en-US" sz="3600" dirty="0">
                <a:solidFill>
                  <a:srgbClr val="FFFF00"/>
                </a:solidFill>
              </a:rPr>
              <a:t>Ourselves</a:t>
            </a:r>
          </a:p>
          <a:p>
            <a:pPr marL="514350" indent="-514350">
              <a:lnSpc>
                <a:spcPct val="250000"/>
              </a:lnSpc>
              <a:buFont typeface="+mj-lt"/>
              <a:buAutoNum type="arabicPeriod"/>
            </a:pPr>
            <a:r>
              <a:rPr lang="en-US" sz="3600" dirty="0"/>
              <a:t>Respect </a:t>
            </a:r>
            <a:r>
              <a:rPr lang="en-US" sz="3600" dirty="0">
                <a:solidFill>
                  <a:srgbClr val="7030A0"/>
                </a:solidFill>
              </a:rPr>
              <a:t>Other’s Property</a:t>
            </a:r>
          </a:p>
        </p:txBody>
      </p:sp>
      <p:pic>
        <p:nvPicPr>
          <p:cNvPr id="2050" name="Picture 2" descr="http://www.nplainfield.org/cms/lib5/NJ01000402/Centricity/Domain/1009/classroom%20ru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165" y="1773237"/>
            <a:ext cx="4794060" cy="3698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90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Positive Reinforcement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0B0F0"/>
                </a:solidFill>
              </a:rPr>
              <a:t>On the spot reinforcement </a:t>
            </a:r>
            <a:r>
              <a:rPr lang="en-US" dirty="0"/>
              <a:t>– catching single or groups of students doing great things and giving:</a:t>
            </a:r>
          </a:p>
          <a:p>
            <a:pPr>
              <a:lnSpc>
                <a:spcPct val="200000"/>
              </a:lnSpc>
            </a:pPr>
            <a:r>
              <a:rPr lang="en-US" dirty="0"/>
              <a:t>Shout outs and Table Stars</a:t>
            </a:r>
          </a:p>
          <a:p>
            <a:pPr>
              <a:lnSpc>
                <a:spcPct val="200000"/>
              </a:lnSpc>
            </a:pPr>
            <a:r>
              <a:rPr lang="en-US" dirty="0"/>
              <a:t>Table Tallies</a:t>
            </a:r>
          </a:p>
          <a:p>
            <a:pPr>
              <a:lnSpc>
                <a:spcPct val="200000"/>
              </a:lnSpc>
            </a:pPr>
            <a:r>
              <a:rPr lang="en-US" dirty="0"/>
              <a:t>Stickers</a:t>
            </a:r>
          </a:p>
          <a:p>
            <a:pPr>
              <a:lnSpc>
                <a:spcPct val="200000"/>
              </a:lnSpc>
            </a:pPr>
            <a:r>
              <a:rPr lang="en-US" dirty="0"/>
              <a:t>Notes and phone calls home</a:t>
            </a:r>
          </a:p>
          <a:p>
            <a:endParaRPr lang="en-US" dirty="0"/>
          </a:p>
          <a:p>
            <a:endParaRPr lang="en-US" dirty="0"/>
          </a:p>
          <a:p>
            <a:endParaRPr lang="en-US" dirty="0"/>
          </a:p>
        </p:txBody>
      </p:sp>
      <p:pic>
        <p:nvPicPr>
          <p:cNvPr id="3074" name="Picture 2" descr="http://cache4.asset-cache.net/gc/165966754-high-five-kids-gettyimages.jpg?v=1&amp;c=IWSAsset&amp;k=2&amp;d=kcFP1qoJ9PLzSNJT5UFHQPIxjG%2FIQ6aC7rwTPQwa9oI%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829" y="2409351"/>
            <a:ext cx="4381500" cy="35528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4310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6200000">
            <a:off x="-1826648" y="2941909"/>
            <a:ext cx="5928780" cy="1015663"/>
          </a:xfrm>
          <a:prstGeom prst="rect">
            <a:avLst/>
          </a:prstGeom>
        </p:spPr>
        <p:txBody>
          <a:bodyPr wrap="square">
            <a:spAutoFit/>
          </a:bodyPr>
          <a:lstStyle/>
          <a:p>
            <a:r>
              <a:rPr lang="en-US" sz="6000" b="1" dirty="0">
                <a:solidFill>
                  <a:srgbClr val="FFFF00"/>
                </a:solidFill>
              </a:rPr>
              <a:t>Special Schedule</a:t>
            </a:r>
            <a:endParaRPr lang="en-US" sz="6000" dirty="0"/>
          </a:p>
        </p:txBody>
      </p:sp>
      <p:sp>
        <p:nvSpPr>
          <p:cNvPr id="7" name="TextBox 6"/>
          <p:cNvSpPr txBox="1"/>
          <p:nvPr/>
        </p:nvSpPr>
        <p:spPr>
          <a:xfrm>
            <a:off x="8423031" y="485350"/>
            <a:ext cx="3429000" cy="5632311"/>
          </a:xfrm>
          <a:prstGeom prst="rect">
            <a:avLst/>
          </a:prstGeom>
          <a:noFill/>
        </p:spPr>
        <p:txBody>
          <a:bodyPr wrap="square" rtlCol="0">
            <a:spAutoFit/>
          </a:bodyPr>
          <a:lstStyle/>
          <a:p>
            <a:endParaRPr lang="en-US" dirty="0"/>
          </a:p>
          <a:p>
            <a:r>
              <a:rPr lang="en-US" i="1" dirty="0"/>
              <a:t> </a:t>
            </a:r>
            <a:r>
              <a:rPr lang="en-US" b="1" i="1" dirty="0"/>
              <a:t>Directions for using this calendar:</a:t>
            </a:r>
          </a:p>
          <a:p>
            <a:r>
              <a:rPr lang="en-US" b="1" dirty="0"/>
              <a:t> </a:t>
            </a:r>
          </a:p>
          <a:p>
            <a:r>
              <a:rPr lang="en-US" b="1" dirty="0"/>
              <a:t>We have </a:t>
            </a:r>
            <a:r>
              <a:rPr lang="en-US" b="1" dirty="0">
                <a:solidFill>
                  <a:srgbClr val="00B0F0"/>
                </a:solidFill>
              </a:rPr>
              <a:t>4 specials </a:t>
            </a:r>
            <a:r>
              <a:rPr lang="en-US" b="1" dirty="0"/>
              <a:t>(</a:t>
            </a:r>
            <a:r>
              <a:rPr lang="en-US" b="1" dirty="0">
                <a:solidFill>
                  <a:srgbClr val="FF0000"/>
                </a:solidFill>
              </a:rPr>
              <a:t>Art</a:t>
            </a:r>
            <a:r>
              <a:rPr lang="en-US" b="1" dirty="0"/>
              <a:t>, </a:t>
            </a:r>
            <a:r>
              <a:rPr lang="en-US" b="1" dirty="0">
                <a:solidFill>
                  <a:srgbClr val="FFC000"/>
                </a:solidFill>
              </a:rPr>
              <a:t>Music</a:t>
            </a:r>
            <a:r>
              <a:rPr lang="en-US" b="1" dirty="0"/>
              <a:t>, </a:t>
            </a:r>
            <a:r>
              <a:rPr lang="en-US" b="1" dirty="0">
                <a:solidFill>
                  <a:srgbClr val="FFFF00"/>
                </a:solidFill>
              </a:rPr>
              <a:t>Media</a:t>
            </a:r>
            <a:r>
              <a:rPr lang="en-US" b="1" dirty="0"/>
              <a:t> and </a:t>
            </a:r>
            <a:r>
              <a:rPr lang="en-US" b="1" dirty="0">
                <a:solidFill>
                  <a:srgbClr val="92D050"/>
                </a:solidFill>
              </a:rPr>
              <a:t>PE</a:t>
            </a:r>
            <a:r>
              <a:rPr lang="en-US" b="1" dirty="0"/>
              <a:t>) which rotate throughout the year. The colors </a:t>
            </a:r>
            <a:r>
              <a:rPr lang="en-US" b="1" dirty="0">
                <a:solidFill>
                  <a:srgbClr val="FF0000"/>
                </a:solidFill>
              </a:rPr>
              <a:t>red</a:t>
            </a:r>
            <a:r>
              <a:rPr lang="en-US" b="1" dirty="0"/>
              <a:t>, </a:t>
            </a:r>
            <a:r>
              <a:rPr lang="en-US" b="1" dirty="0">
                <a:solidFill>
                  <a:srgbClr val="FFC000"/>
                </a:solidFill>
              </a:rPr>
              <a:t>orange</a:t>
            </a:r>
            <a:r>
              <a:rPr lang="en-US" b="1" dirty="0"/>
              <a:t>, </a:t>
            </a:r>
            <a:r>
              <a:rPr lang="en-US" b="1" dirty="0">
                <a:solidFill>
                  <a:srgbClr val="FFFF00"/>
                </a:solidFill>
              </a:rPr>
              <a:t>yellow</a:t>
            </a:r>
            <a:r>
              <a:rPr lang="en-US" b="1" dirty="0"/>
              <a:t> and </a:t>
            </a:r>
            <a:r>
              <a:rPr lang="en-US" b="1" dirty="0">
                <a:solidFill>
                  <a:srgbClr val="92D050"/>
                </a:solidFill>
              </a:rPr>
              <a:t>green</a:t>
            </a:r>
            <a:r>
              <a:rPr lang="en-US" b="1" dirty="0"/>
              <a:t> on the calendar correspond with each Special (see the Color Coding key listed on the calendar), and rotate in the same order over and over again: </a:t>
            </a:r>
            <a:r>
              <a:rPr lang="en-US" b="1" dirty="0">
                <a:solidFill>
                  <a:srgbClr val="FF0000"/>
                </a:solidFill>
              </a:rPr>
              <a:t>Art</a:t>
            </a:r>
            <a:r>
              <a:rPr lang="en-US" b="1" dirty="0"/>
              <a:t>, </a:t>
            </a:r>
            <a:r>
              <a:rPr lang="en-US" b="1" dirty="0">
                <a:solidFill>
                  <a:srgbClr val="FFC000"/>
                </a:solidFill>
              </a:rPr>
              <a:t>Music</a:t>
            </a:r>
            <a:r>
              <a:rPr lang="en-US" b="1" dirty="0"/>
              <a:t>, </a:t>
            </a:r>
            <a:r>
              <a:rPr lang="en-US" dirty="0">
                <a:solidFill>
                  <a:srgbClr val="FFFF00"/>
                </a:solidFill>
              </a:rPr>
              <a:t>Media</a:t>
            </a:r>
            <a:r>
              <a:rPr lang="en-US" b="1" dirty="0"/>
              <a:t>, </a:t>
            </a:r>
            <a:r>
              <a:rPr lang="en-US" b="1" dirty="0">
                <a:solidFill>
                  <a:srgbClr val="92D050"/>
                </a:solidFill>
              </a:rPr>
              <a:t>PE</a:t>
            </a:r>
            <a:r>
              <a:rPr lang="en-US" b="1" dirty="0"/>
              <a:t>, </a:t>
            </a:r>
            <a:r>
              <a:rPr lang="en-US" b="1" dirty="0">
                <a:solidFill>
                  <a:srgbClr val="FF0000"/>
                </a:solidFill>
              </a:rPr>
              <a:t>Art</a:t>
            </a:r>
            <a:r>
              <a:rPr lang="en-US" b="1" dirty="0"/>
              <a:t>, </a:t>
            </a:r>
            <a:r>
              <a:rPr lang="en-US" b="1" dirty="0">
                <a:solidFill>
                  <a:srgbClr val="FFC000"/>
                </a:solidFill>
              </a:rPr>
              <a:t>Music</a:t>
            </a:r>
            <a:r>
              <a:rPr lang="en-US" b="1" dirty="0"/>
              <a:t>, </a:t>
            </a:r>
            <a:r>
              <a:rPr lang="en-US" b="1" dirty="0">
                <a:solidFill>
                  <a:srgbClr val="FFFF00"/>
                </a:solidFill>
              </a:rPr>
              <a:t>Media</a:t>
            </a:r>
            <a:r>
              <a:rPr lang="en-US" b="1" dirty="0"/>
              <a:t>, </a:t>
            </a:r>
            <a:r>
              <a:rPr lang="en-US" b="1" dirty="0">
                <a:solidFill>
                  <a:srgbClr val="92D050"/>
                </a:solidFill>
              </a:rPr>
              <a:t>PE</a:t>
            </a:r>
            <a:r>
              <a:rPr lang="en-US" b="1" dirty="0"/>
              <a:t>, etc.</a:t>
            </a:r>
          </a:p>
          <a:p>
            <a:endParaRPr lang="en-US" b="1" dirty="0"/>
          </a:p>
          <a:p>
            <a:r>
              <a:rPr lang="en-US" b="1" dirty="0"/>
              <a:t> This means that we </a:t>
            </a:r>
            <a:r>
              <a:rPr lang="en-US" b="1" dirty="0">
                <a:solidFill>
                  <a:srgbClr val="00B0F0"/>
                </a:solidFill>
              </a:rPr>
              <a:t>WILL NOT ALWAYS</a:t>
            </a:r>
            <a:r>
              <a:rPr lang="en-US" b="1" dirty="0"/>
              <a:t> have </a:t>
            </a:r>
            <a:r>
              <a:rPr lang="en-US" b="1" dirty="0">
                <a:solidFill>
                  <a:srgbClr val="FF0000"/>
                </a:solidFill>
              </a:rPr>
              <a:t>Art</a:t>
            </a:r>
            <a:r>
              <a:rPr lang="en-US" b="1" dirty="0"/>
              <a:t> on Tuesday, </a:t>
            </a:r>
            <a:r>
              <a:rPr lang="en-US" b="1" dirty="0">
                <a:solidFill>
                  <a:srgbClr val="FFC000"/>
                </a:solidFill>
              </a:rPr>
              <a:t>Music</a:t>
            </a:r>
            <a:r>
              <a:rPr lang="en-US" b="1" dirty="0"/>
              <a:t> on Wednesday... </a:t>
            </a:r>
          </a:p>
          <a:p>
            <a:endParaRPr lang="en-US" b="1" dirty="0"/>
          </a:p>
          <a:p>
            <a:r>
              <a:rPr lang="en-US" b="1" dirty="0"/>
              <a:t>Our specials will be every day from 9:00-9:45 A.M.</a:t>
            </a:r>
            <a:endParaRPr lang="en-US" dirty="0"/>
          </a:p>
        </p:txBody>
      </p:sp>
      <p:pic>
        <p:nvPicPr>
          <p:cNvPr id="5" name="Picture 4"/>
          <p:cNvPicPr>
            <a:picLocks noChangeAspect="1"/>
          </p:cNvPicPr>
          <p:nvPr/>
        </p:nvPicPr>
        <p:blipFill>
          <a:blip r:embed="rId3"/>
          <a:stretch>
            <a:fillRect/>
          </a:stretch>
        </p:blipFill>
        <p:spPr>
          <a:xfrm>
            <a:off x="2544172" y="660583"/>
            <a:ext cx="4426416" cy="5753548"/>
          </a:xfrm>
          <a:prstGeom prst="rect">
            <a:avLst/>
          </a:prstGeom>
        </p:spPr>
      </p:pic>
      <p:pic>
        <p:nvPicPr>
          <p:cNvPr id="2" name="Picture 1">
            <a:extLst>
              <a:ext uri="{FF2B5EF4-FFF2-40B4-BE49-F238E27FC236}">
                <a16:creationId xmlns:a16="http://schemas.microsoft.com/office/drawing/2014/main" id="{48B49699-F358-4FFF-9000-22BFEA6CF9D3}"/>
              </a:ext>
            </a:extLst>
          </p:cNvPr>
          <p:cNvPicPr>
            <a:picLocks noChangeAspect="1"/>
          </p:cNvPicPr>
          <p:nvPr/>
        </p:nvPicPr>
        <p:blipFill rotWithShape="1">
          <a:blip r:embed="rId4"/>
          <a:srcRect l="36607" t="13507" r="30913" b="14586"/>
          <a:stretch/>
        </p:blipFill>
        <p:spPr>
          <a:xfrm>
            <a:off x="2777435" y="1072872"/>
            <a:ext cx="3959889" cy="4928969"/>
          </a:xfrm>
          <a:prstGeom prst="rect">
            <a:avLst/>
          </a:prstGeom>
        </p:spPr>
      </p:pic>
    </p:spTree>
    <p:extLst>
      <p:ext uri="{BB962C8B-B14F-4D97-AF65-F5344CB8AC3E}">
        <p14:creationId xmlns:p14="http://schemas.microsoft.com/office/powerpoint/2010/main" val="40317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2630" y="2052935"/>
            <a:ext cx="10164838" cy="3539430"/>
          </a:xfrm>
          <a:prstGeom prst="rect">
            <a:avLst/>
          </a:prstGeom>
        </p:spPr>
        <p:txBody>
          <a:bodyPr wrap="square">
            <a:spAutoFit/>
          </a:bodyPr>
          <a:lstStyle/>
          <a:p>
            <a:pPr marL="285750" indent="-285750">
              <a:buFont typeface="Arial" panose="020B0604020202020204" pitchFamily="34" charset="0"/>
              <a:buChar char="•"/>
            </a:pPr>
            <a:r>
              <a:rPr lang="en-US" sz="2800" dirty="0"/>
              <a:t>Conference times will be  </a:t>
            </a:r>
            <a:r>
              <a:rPr lang="en-US" sz="2800" dirty="0">
                <a:solidFill>
                  <a:srgbClr val="00B0F0"/>
                </a:solidFill>
              </a:rPr>
              <a:t>twenty minute </a:t>
            </a:r>
            <a:r>
              <a:rPr lang="en-US" sz="2800" dirty="0"/>
              <a:t>increments:</a:t>
            </a:r>
          </a:p>
          <a:p>
            <a:r>
              <a:rPr lang="en-US" sz="2800" dirty="0"/>
              <a:t>		</a:t>
            </a:r>
            <a:r>
              <a:rPr lang="en-US" sz="2800" dirty="0">
                <a:solidFill>
                  <a:srgbClr val="92D050"/>
                </a:solidFill>
              </a:rPr>
              <a:t>11/12 (Tues) </a:t>
            </a:r>
            <a:r>
              <a:rPr lang="en-US" sz="2800" dirty="0"/>
              <a:t>from 4:00-8:00 PM</a:t>
            </a:r>
          </a:p>
          <a:p>
            <a:r>
              <a:rPr lang="en-US" sz="2800" dirty="0"/>
              <a:t>		</a:t>
            </a:r>
            <a:r>
              <a:rPr lang="en-US" sz="2800" dirty="0">
                <a:solidFill>
                  <a:srgbClr val="92D050"/>
                </a:solidFill>
              </a:rPr>
              <a:t>11/14 (Thurs) </a:t>
            </a:r>
            <a:r>
              <a:rPr lang="en-US" sz="2800" dirty="0"/>
              <a:t>from 12:30-7:00 PM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 </a:t>
            </a:r>
            <a:r>
              <a:rPr lang="en-US" sz="2800" i="1" dirty="0" err="1"/>
              <a:t>SignUp</a:t>
            </a:r>
            <a:r>
              <a:rPr lang="en-US" sz="2800" i="1" dirty="0"/>
              <a:t> Genius </a:t>
            </a:r>
            <a:r>
              <a:rPr lang="en-US" sz="2800" dirty="0"/>
              <a:t>will be sent out </a:t>
            </a:r>
            <a:r>
              <a:rPr lang="en-US" sz="2800" dirty="0">
                <a:solidFill>
                  <a:srgbClr val="FF0000"/>
                </a:solidFill>
              </a:rPr>
              <a:t>Friday, September 13</a:t>
            </a:r>
            <a:r>
              <a:rPr lang="en-US" sz="2800" baseline="30000" dirty="0">
                <a:solidFill>
                  <a:srgbClr val="FF0000"/>
                </a:solidFill>
              </a:rPr>
              <a:t>th</a:t>
            </a:r>
            <a:r>
              <a:rPr lang="en-US" sz="2800" dirty="0">
                <a:solidFill>
                  <a:srgbClr val="FF0000"/>
                </a:solidFill>
              </a:rPr>
              <a:t> </a:t>
            </a:r>
            <a:r>
              <a:rPr lang="en-US" sz="2800" dirty="0"/>
              <a:t> by email.</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Please let me know </a:t>
            </a:r>
            <a:r>
              <a:rPr lang="en-US" sz="2800" dirty="0">
                <a:solidFill>
                  <a:srgbClr val="00B0F0"/>
                </a:solidFill>
              </a:rPr>
              <a:t>if you are not receiving </a:t>
            </a:r>
            <a:r>
              <a:rPr lang="en-US" sz="2800" dirty="0" err="1"/>
              <a:t>SchoolMessenger</a:t>
            </a:r>
            <a:r>
              <a:rPr lang="en-US" sz="2800" dirty="0"/>
              <a:t> emails from me. </a:t>
            </a:r>
          </a:p>
        </p:txBody>
      </p:sp>
      <p:sp>
        <p:nvSpPr>
          <p:cNvPr id="6" name="Rectangle 5"/>
          <p:cNvSpPr/>
          <p:nvPr/>
        </p:nvSpPr>
        <p:spPr>
          <a:xfrm>
            <a:off x="1473200" y="772066"/>
            <a:ext cx="8703733" cy="769441"/>
          </a:xfrm>
          <a:prstGeom prst="rect">
            <a:avLst/>
          </a:prstGeom>
        </p:spPr>
        <p:txBody>
          <a:bodyPr wrap="square">
            <a:spAutoFit/>
          </a:bodyPr>
          <a:lstStyle/>
          <a:p>
            <a:pPr algn="ctr"/>
            <a:r>
              <a:rPr lang="en-US" sz="4400" b="1" dirty="0">
                <a:solidFill>
                  <a:srgbClr val="FFFF00"/>
                </a:solidFill>
              </a:rPr>
              <a:t>November Conference Sign Up</a:t>
            </a:r>
            <a:endParaRPr lang="en-US" sz="4400" dirty="0"/>
          </a:p>
        </p:txBody>
      </p:sp>
    </p:spTree>
    <p:extLst>
      <p:ext uri="{BB962C8B-B14F-4D97-AF65-F5344CB8AC3E}">
        <p14:creationId xmlns:p14="http://schemas.microsoft.com/office/powerpoint/2010/main" val="58221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3</a:t>
            </a:r>
            <a:r>
              <a:rPr lang="en-US" baseline="30000" dirty="0"/>
              <a:t>rd</a:t>
            </a:r>
            <a:r>
              <a:rPr lang="en-US" dirty="0"/>
              <a:t> Grade Curriculum </a:t>
            </a:r>
            <a:br>
              <a:rPr lang="en-US" dirty="0"/>
            </a:br>
            <a:r>
              <a:rPr lang="en-US" dirty="0"/>
              <a:t>Night Presentation</a:t>
            </a:r>
          </a:p>
        </p:txBody>
      </p:sp>
      <p:sp>
        <p:nvSpPr>
          <p:cNvPr id="3" name="Subtitle 2"/>
          <p:cNvSpPr>
            <a:spLocks noGrp="1"/>
          </p:cNvSpPr>
          <p:nvPr>
            <p:ph type="subTitle" idx="1"/>
          </p:nvPr>
        </p:nvSpPr>
        <p:spPr/>
        <p:txBody>
          <a:bodyPr/>
          <a:lstStyle/>
          <a:p>
            <a:r>
              <a:rPr lang="en-US" dirty="0"/>
              <a:t>Everything you wanted to know about 3</a:t>
            </a:r>
            <a:r>
              <a:rPr lang="en-US" baseline="30000" dirty="0"/>
              <a:t>rd</a:t>
            </a:r>
            <a:r>
              <a:rPr lang="en-US" dirty="0"/>
              <a:t> grade and more!</a:t>
            </a:r>
          </a:p>
        </p:txBody>
      </p:sp>
      <p:sp>
        <p:nvSpPr>
          <p:cNvPr id="4" name="Rectangle 3"/>
          <p:cNvSpPr/>
          <p:nvPr/>
        </p:nvSpPr>
        <p:spPr>
          <a:xfrm>
            <a:off x="736979" y="641445"/>
            <a:ext cx="10740788" cy="5650173"/>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54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7852" y="1842448"/>
            <a:ext cx="6600966" cy="3875964"/>
          </a:xfrm>
        </p:spPr>
        <p:txBody>
          <a:bodyPr>
            <a:normAutofit lnSpcReduction="10000"/>
          </a:bodyPr>
          <a:lstStyle/>
          <a:p>
            <a:pPr marL="342900" indent="-342900" algn="l">
              <a:lnSpc>
                <a:spcPct val="200000"/>
              </a:lnSpc>
              <a:buFont typeface="Arial" panose="020B0604020202020204" pitchFamily="34" charset="0"/>
              <a:buChar char="•"/>
            </a:pPr>
            <a:r>
              <a:rPr lang="en-US" dirty="0"/>
              <a:t>Email </a:t>
            </a:r>
            <a:r>
              <a:rPr lang="en-US" dirty="0">
                <a:solidFill>
                  <a:srgbClr val="FFFF00"/>
                </a:solidFill>
                <a:hlinkClick r:id="rId3"/>
              </a:rPr>
              <a:t>Heidi.boyer@lok12.org</a:t>
            </a:r>
            <a:r>
              <a:rPr lang="en-US" dirty="0"/>
              <a:t> </a:t>
            </a:r>
          </a:p>
          <a:p>
            <a:pPr marL="342900" indent="-342900" algn="l">
              <a:lnSpc>
                <a:spcPct val="200000"/>
              </a:lnSpc>
              <a:buFont typeface="Arial" panose="020B0604020202020204" pitchFamily="34" charset="0"/>
              <a:buChar char="•"/>
            </a:pPr>
            <a:r>
              <a:rPr lang="en-US" dirty="0"/>
              <a:t>Room phone number 1.248.814.1724 ext. 8055</a:t>
            </a:r>
          </a:p>
          <a:p>
            <a:pPr marL="342900" indent="-342900" algn="l">
              <a:lnSpc>
                <a:spcPct val="200000"/>
              </a:lnSpc>
              <a:buFont typeface="Arial" panose="020B0604020202020204" pitchFamily="34" charset="0"/>
              <a:buChar char="•"/>
            </a:pPr>
            <a:r>
              <a:rPr lang="en-US" dirty="0"/>
              <a:t>Letters in the planner</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r>
              <a:rPr lang="en-US" dirty="0">
                <a:solidFill>
                  <a:srgbClr val="FFFF00"/>
                </a:solidFill>
              </a:rPr>
              <a:t>Please allow 24 hours for a response to a question. </a:t>
            </a:r>
          </a:p>
        </p:txBody>
      </p:sp>
      <p:sp>
        <p:nvSpPr>
          <p:cNvPr id="4" name="Rectangle 3"/>
          <p:cNvSpPr/>
          <p:nvPr/>
        </p:nvSpPr>
        <p:spPr>
          <a:xfrm>
            <a:off x="2408945" y="563304"/>
            <a:ext cx="655525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Contacting Mrs. Boyer</a:t>
            </a:r>
          </a:p>
        </p:txBody>
      </p:sp>
      <p:pic>
        <p:nvPicPr>
          <p:cNvPr id="1026" name="Picture 2" descr="http://t0.gstatic.com/images?q=tbn:ANd9GcRTNU6jB7wgXherDeSiKfI8VrVWypJKpij0iYWnyff6dxxjb5Q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384" y="1842448"/>
            <a:ext cx="2434900" cy="38759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4098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92D050"/>
                </a:solidFill>
                <a:latin typeface="Arial Black" panose="020B0A04020102020204" pitchFamily="34" charset="0"/>
              </a:rPr>
              <a:t>LAKE ORION BOND UPDATES</a:t>
            </a:r>
          </a:p>
        </p:txBody>
      </p:sp>
      <p:sp>
        <p:nvSpPr>
          <p:cNvPr id="4" name="TextBox 3"/>
          <p:cNvSpPr txBox="1"/>
          <p:nvPr/>
        </p:nvSpPr>
        <p:spPr>
          <a:xfrm>
            <a:off x="587829" y="1690688"/>
            <a:ext cx="10765971" cy="4893647"/>
          </a:xfrm>
          <a:prstGeom prst="rect">
            <a:avLst/>
          </a:prstGeom>
          <a:noFill/>
        </p:spPr>
        <p:txBody>
          <a:bodyPr wrap="square" rtlCol="0">
            <a:spAutoFit/>
          </a:bodyPr>
          <a:lstStyle/>
          <a:p>
            <a:pPr algn="ctr"/>
            <a:r>
              <a:rPr lang="en-US" sz="2400" b="1" dirty="0">
                <a:solidFill>
                  <a:srgbClr val="00B0F0"/>
                </a:solidFill>
              </a:rPr>
              <a:t>Lake Orion Community Schools Bond Update Link</a:t>
            </a:r>
          </a:p>
          <a:p>
            <a:pPr algn="ctr"/>
            <a:endParaRPr lang="en-US" sz="2400" dirty="0"/>
          </a:p>
          <a:p>
            <a:pPr fontAlgn="base"/>
            <a:r>
              <a:rPr lang="en-US" sz="2400" dirty="0"/>
              <a:t>To access information regarding Bond Updates:</a:t>
            </a:r>
          </a:p>
          <a:p>
            <a:pPr fontAlgn="base"/>
            <a:r>
              <a:rPr lang="en-US" sz="2400" dirty="0"/>
              <a:t>Click on the link provided: </a:t>
            </a:r>
            <a:r>
              <a:rPr lang="en-US" sz="2400" dirty="0">
                <a:solidFill>
                  <a:schemeClr val="accent1">
                    <a:lumMod val="60000"/>
                    <a:lumOff val="40000"/>
                  </a:schemeClr>
                </a:solidFill>
                <a:hlinkClick r:id="rId3">
                  <a:extLst>
                    <a:ext uri="{A12FA001-AC4F-418D-AE19-62706E023703}">
                      <ahyp:hlinkClr xmlns:ahyp="http://schemas.microsoft.com/office/drawing/2018/hyperlinkcolor" val="tx"/>
                    </a:ext>
                  </a:extLst>
                </a:hlinkClick>
              </a:rPr>
              <a:t>https://www.lakeorionschools.org/district/bond-implementation</a:t>
            </a:r>
            <a:r>
              <a:rPr lang="en-US" sz="2400" dirty="0">
                <a:solidFill>
                  <a:schemeClr val="accent1">
                    <a:lumMod val="60000"/>
                    <a:lumOff val="40000"/>
                  </a:schemeClr>
                </a:solidFill>
              </a:rPr>
              <a:t> </a:t>
            </a:r>
          </a:p>
          <a:p>
            <a:pPr fontAlgn="base"/>
            <a:endParaRPr lang="en-US" sz="2400" dirty="0">
              <a:solidFill>
                <a:schemeClr val="accent1">
                  <a:lumMod val="60000"/>
                  <a:lumOff val="40000"/>
                </a:schemeClr>
              </a:solidFill>
            </a:endParaRPr>
          </a:p>
          <a:p>
            <a:pPr fontAlgn="base"/>
            <a:r>
              <a:rPr lang="en-US" sz="2400" dirty="0">
                <a:solidFill>
                  <a:schemeClr val="accent1">
                    <a:lumMod val="60000"/>
                    <a:lumOff val="40000"/>
                  </a:schemeClr>
                </a:solidFill>
              </a:rPr>
              <a:t>Use the interactive map to </a:t>
            </a:r>
            <a:r>
              <a:rPr lang="en-US" sz="2400" dirty="0"/>
              <a:t>show the initial capital improvement projects that will be completed in the first series (2019-21) thanks to the successful passage of the 2018 Lake Orion Community Schools Bond Election. (</a:t>
            </a:r>
            <a:r>
              <a:rPr lang="en-US" sz="2400" dirty="0">
                <a:solidFill>
                  <a:srgbClr val="00B0F0"/>
                </a:solidFill>
              </a:rPr>
              <a:t>click on the blue teardrop shapes </a:t>
            </a:r>
            <a:r>
              <a:rPr lang="en-US" sz="2400" dirty="0"/>
              <a:t>to see what is happening around the district during series 1.)</a:t>
            </a:r>
          </a:p>
          <a:p>
            <a:pPr fontAlgn="base"/>
            <a:endParaRPr lang="en-US" sz="2400" dirty="0"/>
          </a:p>
          <a:p>
            <a:pPr fontAlgn="base"/>
            <a:r>
              <a:rPr lang="en-US" sz="2400" dirty="0"/>
              <a:t>Paint Creek is slotted for  improvements during the series 2 (secure) years 2020-2021 and series 3 (renovation) years 2024-2025.</a:t>
            </a:r>
          </a:p>
        </p:txBody>
      </p:sp>
    </p:spTree>
    <p:extLst>
      <p:ext uri="{BB962C8B-B14F-4D97-AF65-F5344CB8AC3E}">
        <p14:creationId xmlns:p14="http://schemas.microsoft.com/office/powerpoint/2010/main" val="1321316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55747"/>
          </a:xfrm>
        </p:spPr>
        <p:txBody>
          <a:bodyPr>
            <a:normAutofit/>
          </a:bodyPr>
          <a:lstStyle/>
          <a:p>
            <a:pPr algn="ctr"/>
            <a:r>
              <a:rPr lang="en-US" sz="6000" dirty="0">
                <a:solidFill>
                  <a:srgbClr val="FFFF00"/>
                </a:solidFill>
              </a:rPr>
              <a:t>Thank you for attending Curriculum Night!</a:t>
            </a:r>
          </a:p>
        </p:txBody>
      </p:sp>
      <p:sp>
        <p:nvSpPr>
          <p:cNvPr id="3" name="Content Placeholder 2"/>
          <p:cNvSpPr>
            <a:spLocks noGrp="1"/>
          </p:cNvSpPr>
          <p:nvPr>
            <p:ph idx="1"/>
          </p:nvPr>
        </p:nvSpPr>
        <p:spPr>
          <a:xfrm>
            <a:off x="838200" y="2799961"/>
            <a:ext cx="10515600" cy="3787106"/>
          </a:xfrm>
        </p:spPr>
        <p:txBody>
          <a:bodyPr/>
          <a:lstStyle/>
          <a:p>
            <a:pPr marL="0" indent="0" algn="ctr">
              <a:buNone/>
            </a:pPr>
            <a:r>
              <a:rPr lang="en-US" b="1" dirty="0">
                <a:solidFill>
                  <a:srgbClr val="FFFF00"/>
                </a:solidFill>
              </a:rPr>
              <a:t>We</a:t>
            </a:r>
            <a:r>
              <a:rPr lang="en-US" b="1" dirty="0"/>
              <a:t> are going to have a great year!</a:t>
            </a:r>
            <a:endParaRPr lang="en-US" dirty="0"/>
          </a:p>
          <a:p>
            <a:pPr marL="0" indent="0" algn="ctr">
              <a:buNone/>
            </a:pPr>
            <a:r>
              <a:rPr lang="en-US" b="1" dirty="0"/>
              <a:t>We </a:t>
            </a:r>
            <a:r>
              <a:rPr lang="en-US" b="1" dirty="0">
                <a:solidFill>
                  <a:srgbClr val="FFFF00"/>
                </a:solidFill>
              </a:rPr>
              <a:t>are</a:t>
            </a:r>
            <a:r>
              <a:rPr lang="en-US" b="1" dirty="0"/>
              <a:t> going to have a great year!</a:t>
            </a:r>
            <a:endParaRPr lang="en-US" dirty="0"/>
          </a:p>
          <a:p>
            <a:pPr marL="0" indent="0" algn="ctr">
              <a:buNone/>
            </a:pPr>
            <a:r>
              <a:rPr lang="en-US" b="1" dirty="0"/>
              <a:t>We are </a:t>
            </a:r>
            <a:r>
              <a:rPr lang="en-US" b="1" dirty="0">
                <a:solidFill>
                  <a:srgbClr val="FFFF00"/>
                </a:solidFill>
              </a:rPr>
              <a:t>going</a:t>
            </a:r>
            <a:r>
              <a:rPr lang="en-US" b="1" dirty="0"/>
              <a:t> to have a great year!</a:t>
            </a:r>
            <a:endParaRPr lang="en-US" dirty="0"/>
          </a:p>
          <a:p>
            <a:pPr marL="0" indent="0" algn="ctr">
              <a:buNone/>
            </a:pPr>
            <a:r>
              <a:rPr lang="en-US" b="1" dirty="0"/>
              <a:t>We are going </a:t>
            </a:r>
            <a:r>
              <a:rPr lang="en-US" b="1" dirty="0">
                <a:solidFill>
                  <a:srgbClr val="FFFF00"/>
                </a:solidFill>
              </a:rPr>
              <a:t>to</a:t>
            </a:r>
            <a:r>
              <a:rPr lang="en-US" b="1" dirty="0"/>
              <a:t> have a great year!</a:t>
            </a:r>
            <a:endParaRPr lang="en-US" dirty="0"/>
          </a:p>
          <a:p>
            <a:pPr marL="0" indent="0" algn="ctr">
              <a:buNone/>
            </a:pPr>
            <a:r>
              <a:rPr lang="en-US" b="1" dirty="0"/>
              <a:t>We are going to </a:t>
            </a:r>
            <a:r>
              <a:rPr lang="en-US" b="1" dirty="0">
                <a:solidFill>
                  <a:srgbClr val="FFFF00"/>
                </a:solidFill>
              </a:rPr>
              <a:t>have</a:t>
            </a:r>
            <a:r>
              <a:rPr lang="en-US" b="1" dirty="0"/>
              <a:t> a great year!</a:t>
            </a:r>
          </a:p>
          <a:p>
            <a:pPr marL="0" indent="0" algn="ctr">
              <a:buNone/>
            </a:pPr>
            <a:r>
              <a:rPr lang="en-US" b="1" dirty="0"/>
              <a:t>We are going to have </a:t>
            </a:r>
            <a:r>
              <a:rPr lang="en-US" b="1" dirty="0">
                <a:solidFill>
                  <a:srgbClr val="FFFF00"/>
                </a:solidFill>
              </a:rPr>
              <a:t>a great </a:t>
            </a:r>
            <a:r>
              <a:rPr lang="en-US" b="1" dirty="0"/>
              <a:t>year!</a:t>
            </a:r>
          </a:p>
          <a:p>
            <a:pPr marL="0" indent="0" algn="ctr">
              <a:buNone/>
            </a:pPr>
            <a:r>
              <a:rPr lang="en-US" b="1" dirty="0"/>
              <a:t>We are going to have a great </a:t>
            </a:r>
            <a:r>
              <a:rPr lang="en-US" b="1" dirty="0">
                <a:solidFill>
                  <a:srgbClr val="FFFF00"/>
                </a:solidFill>
              </a:rPr>
              <a:t>year</a:t>
            </a:r>
            <a:r>
              <a:rPr lang="en-US" b="1" dirty="0"/>
              <a:t>!</a:t>
            </a: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3" cstate="print"/>
          <a:stretch>
            <a:fillRect/>
          </a:stretch>
        </p:blipFill>
        <p:spPr>
          <a:xfrm>
            <a:off x="9457079" y="2587783"/>
            <a:ext cx="2121592" cy="2152075"/>
          </a:xfrm>
          <a:prstGeom prst="rect">
            <a:avLst/>
          </a:prstGeom>
        </p:spPr>
      </p:pic>
      <p:pic>
        <p:nvPicPr>
          <p:cNvPr id="5" name="Picture 4"/>
          <p:cNvPicPr>
            <a:picLocks noChangeAspect="1"/>
          </p:cNvPicPr>
          <p:nvPr/>
        </p:nvPicPr>
        <p:blipFill rotWithShape="1">
          <a:blip r:embed="rId4" cstate="print"/>
          <a:srcRect t="-634" b="634"/>
          <a:stretch/>
        </p:blipFill>
        <p:spPr>
          <a:xfrm>
            <a:off x="838200" y="582970"/>
            <a:ext cx="1193966" cy="1210028"/>
          </a:xfrm>
          <a:prstGeom prst="ellipse">
            <a:avLst/>
          </a:prstGeom>
        </p:spPr>
      </p:pic>
      <p:pic>
        <p:nvPicPr>
          <p:cNvPr id="6" name="Picture 5"/>
          <p:cNvPicPr>
            <a:picLocks noChangeAspect="1"/>
          </p:cNvPicPr>
          <p:nvPr/>
        </p:nvPicPr>
        <p:blipFill rotWithShape="1">
          <a:blip r:embed="rId4" cstate="print"/>
          <a:srcRect t="-634" b="634"/>
          <a:stretch/>
        </p:blipFill>
        <p:spPr>
          <a:xfrm>
            <a:off x="1064525" y="4478063"/>
            <a:ext cx="1535160" cy="1555812"/>
          </a:xfrm>
          <a:prstGeom prst="ellipse">
            <a:avLst/>
          </a:prstGeom>
        </p:spPr>
      </p:pic>
      <p:pic>
        <p:nvPicPr>
          <p:cNvPr id="7" name="Picture 6"/>
          <p:cNvPicPr>
            <a:picLocks noChangeAspect="1"/>
          </p:cNvPicPr>
          <p:nvPr/>
        </p:nvPicPr>
        <p:blipFill rotWithShape="1">
          <a:blip r:embed="rId4" cstate="print"/>
          <a:srcRect t="-634" b="634"/>
          <a:stretch/>
        </p:blipFill>
        <p:spPr>
          <a:xfrm>
            <a:off x="345898" y="3164895"/>
            <a:ext cx="984604" cy="997850"/>
          </a:xfrm>
          <a:prstGeom prst="ellipse">
            <a:avLst/>
          </a:prstGeom>
        </p:spPr>
      </p:pic>
      <p:pic>
        <p:nvPicPr>
          <p:cNvPr id="8" name="Picture 7"/>
          <p:cNvPicPr>
            <a:picLocks noChangeAspect="1"/>
          </p:cNvPicPr>
          <p:nvPr/>
        </p:nvPicPr>
        <p:blipFill rotWithShape="1">
          <a:blip r:embed="rId4" cstate="print"/>
          <a:srcRect t="-634" b="634"/>
          <a:stretch/>
        </p:blipFill>
        <p:spPr>
          <a:xfrm>
            <a:off x="10861498" y="5036024"/>
            <a:ext cx="984604" cy="997850"/>
          </a:xfrm>
          <a:prstGeom prst="ellipse">
            <a:avLst/>
          </a:prstGeom>
        </p:spPr>
      </p:pic>
      <p:pic>
        <p:nvPicPr>
          <p:cNvPr id="9" name="Picture 8"/>
          <p:cNvPicPr>
            <a:picLocks noChangeAspect="1"/>
          </p:cNvPicPr>
          <p:nvPr/>
        </p:nvPicPr>
        <p:blipFill rotWithShape="1">
          <a:blip r:embed="rId4" cstate="print"/>
          <a:srcRect t="-634" b="634"/>
          <a:stretch/>
        </p:blipFill>
        <p:spPr>
          <a:xfrm>
            <a:off x="10594067" y="582970"/>
            <a:ext cx="984604" cy="997850"/>
          </a:xfrm>
          <a:prstGeom prst="ellipse">
            <a:avLst/>
          </a:prstGeom>
        </p:spPr>
      </p:pic>
    </p:spTree>
    <p:extLst>
      <p:ext uri="{BB962C8B-B14F-4D97-AF65-F5344CB8AC3E}">
        <p14:creationId xmlns:p14="http://schemas.microsoft.com/office/powerpoint/2010/main" val="283571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Mrs. Heidi Boyer</a:t>
            </a:r>
          </a:p>
        </p:txBody>
      </p:sp>
      <p:sp>
        <p:nvSpPr>
          <p:cNvPr id="4" name="Text Placeholder 3"/>
          <p:cNvSpPr>
            <a:spLocks noGrp="1"/>
          </p:cNvSpPr>
          <p:nvPr>
            <p:ph type="body" sz="half" idx="2"/>
          </p:nvPr>
        </p:nvSpPr>
        <p:spPr/>
        <p:txBody>
          <a:bodyPr>
            <a:normAutofit/>
          </a:bodyPr>
          <a:lstStyle/>
          <a:p>
            <a:pPr>
              <a:lnSpc>
                <a:spcPct val="200000"/>
              </a:lnSpc>
            </a:pPr>
            <a:r>
              <a:rPr lang="en-US" dirty="0"/>
              <a:t>*married with 2 children </a:t>
            </a:r>
          </a:p>
          <a:p>
            <a:pPr>
              <a:lnSpc>
                <a:spcPct val="200000"/>
              </a:lnSpc>
              <a:spcBef>
                <a:spcPts val="0"/>
              </a:spcBef>
            </a:pPr>
            <a:r>
              <a:rPr lang="en-US" dirty="0"/>
              <a:t>*U of M graduate… GO BLUE!</a:t>
            </a:r>
          </a:p>
          <a:p>
            <a:pPr>
              <a:lnSpc>
                <a:spcPct val="100000"/>
              </a:lnSpc>
            </a:pPr>
            <a:r>
              <a:rPr lang="en-US" dirty="0"/>
              <a:t>*Masters in the Art of Teaching </a:t>
            </a:r>
          </a:p>
          <a:p>
            <a:pPr>
              <a:lnSpc>
                <a:spcPct val="100000"/>
              </a:lnSpc>
            </a:pPr>
            <a:r>
              <a:rPr lang="en-US" dirty="0"/>
              <a:t>*taught 4</a:t>
            </a:r>
            <a:r>
              <a:rPr lang="en-US" baseline="30000" dirty="0"/>
              <a:t>th</a:t>
            </a:r>
            <a:r>
              <a:rPr lang="en-US" dirty="0"/>
              <a:t> grade for eight years</a:t>
            </a:r>
          </a:p>
          <a:p>
            <a:pPr>
              <a:lnSpc>
                <a:spcPct val="100000"/>
              </a:lnSpc>
            </a:pPr>
            <a:r>
              <a:rPr lang="en-US" dirty="0"/>
              <a:t>*then switched grade levels, and this will be my 15</a:t>
            </a:r>
            <a:r>
              <a:rPr lang="en-US" baseline="30000" dirty="0"/>
              <a:t>th</a:t>
            </a:r>
            <a:r>
              <a:rPr lang="en-US" dirty="0"/>
              <a:t> year teaching 3</a:t>
            </a:r>
            <a:r>
              <a:rPr lang="en-US" baseline="30000" dirty="0"/>
              <a:t>rd</a:t>
            </a:r>
            <a:r>
              <a:rPr lang="en-US" dirty="0"/>
              <a:t> grade</a:t>
            </a:r>
          </a:p>
          <a:p>
            <a:pPr>
              <a:lnSpc>
                <a:spcPct val="100000"/>
              </a:lnSpc>
            </a:pPr>
            <a:r>
              <a:rPr lang="en-US" dirty="0"/>
              <a:t>*LOVE, LOVE, LOVE working with students </a:t>
            </a:r>
          </a:p>
          <a:p>
            <a:pPr>
              <a:lnSpc>
                <a:spcPct val="100000"/>
              </a:lnSpc>
            </a:pPr>
            <a:endParaRPr lang="en-US" dirty="0"/>
          </a:p>
        </p:txBody>
      </p:sp>
      <p:sp>
        <p:nvSpPr>
          <p:cNvPr id="8" name="TextBox 7"/>
          <p:cNvSpPr txBox="1"/>
          <p:nvPr/>
        </p:nvSpPr>
        <p:spPr>
          <a:xfrm>
            <a:off x="839788" y="1022658"/>
            <a:ext cx="1966118" cy="369332"/>
          </a:xfrm>
          <a:prstGeom prst="rect">
            <a:avLst/>
          </a:prstGeom>
          <a:noFill/>
        </p:spPr>
        <p:txBody>
          <a:bodyPr wrap="square" rtlCol="0">
            <a:spAutoFit/>
          </a:bodyPr>
          <a:lstStyle/>
          <a:p>
            <a:r>
              <a:rPr lang="en-US" i="1" dirty="0"/>
              <a:t>Introducing…</a:t>
            </a:r>
          </a:p>
        </p:txBody>
      </p:sp>
      <p:sp>
        <p:nvSpPr>
          <p:cNvPr id="6" name="TextBox 5"/>
          <p:cNvSpPr txBox="1"/>
          <p:nvPr/>
        </p:nvSpPr>
        <p:spPr>
          <a:xfrm rot="20273774">
            <a:off x="4145034" y="3365212"/>
            <a:ext cx="1640135" cy="584775"/>
          </a:xfrm>
          <a:prstGeom prst="rect">
            <a:avLst/>
          </a:prstGeom>
          <a:noFill/>
        </p:spPr>
        <p:txBody>
          <a:bodyPr wrap="square" rtlCol="0">
            <a:spAutoFit/>
          </a:bodyPr>
          <a:lstStyle/>
          <a:p>
            <a:r>
              <a:rPr lang="en-US" sz="3200" dirty="0">
                <a:solidFill>
                  <a:srgbClr val="FFFF00"/>
                </a:solidFill>
              </a:rPr>
              <a:t>Alex </a:t>
            </a:r>
            <a:r>
              <a:rPr lang="en-US" sz="3200" dirty="0">
                <a:solidFill>
                  <a:srgbClr val="FFFF00"/>
                </a:solidFill>
                <a:sym typeface="Wingdings" panose="05000000000000000000" pitchFamily="2" charset="2"/>
              </a:rPr>
              <a:t></a:t>
            </a:r>
            <a:endParaRPr lang="en-US" sz="3200" dirty="0">
              <a:solidFill>
                <a:srgbClr val="FFFF00"/>
              </a:solidFill>
            </a:endParaRPr>
          </a:p>
        </p:txBody>
      </p:sp>
      <p:sp>
        <p:nvSpPr>
          <p:cNvPr id="7" name="TextBox 6"/>
          <p:cNvSpPr txBox="1"/>
          <p:nvPr/>
        </p:nvSpPr>
        <p:spPr>
          <a:xfrm rot="19757864">
            <a:off x="10670703" y="2550466"/>
            <a:ext cx="1760561" cy="584775"/>
          </a:xfrm>
          <a:prstGeom prst="rect">
            <a:avLst/>
          </a:prstGeom>
          <a:noFill/>
        </p:spPr>
        <p:txBody>
          <a:bodyPr wrap="square" rtlCol="0">
            <a:spAutoFit/>
          </a:bodyPr>
          <a:lstStyle/>
          <a:p>
            <a:r>
              <a:rPr lang="en-US" sz="3200" dirty="0">
                <a:solidFill>
                  <a:srgbClr val="FFFF00"/>
                </a:solidFill>
                <a:sym typeface="Wingdings" panose="05000000000000000000" pitchFamily="2" charset="2"/>
              </a:rPr>
              <a:t></a:t>
            </a:r>
            <a:r>
              <a:rPr lang="en-US" sz="3200" dirty="0">
                <a:solidFill>
                  <a:srgbClr val="FFFF00"/>
                </a:solidFill>
              </a:rPr>
              <a:t>Gage</a:t>
            </a:r>
          </a:p>
        </p:txBody>
      </p:sp>
      <p:pic>
        <p:nvPicPr>
          <p:cNvPr id="12" name="Picture Placeholder 11" descr="A person standing in a parking lot&#10;&#10;Description automatically generated">
            <a:extLst>
              <a:ext uri="{FF2B5EF4-FFF2-40B4-BE49-F238E27FC236}">
                <a16:creationId xmlns:a16="http://schemas.microsoft.com/office/drawing/2014/main" id="{BC0E2EDF-D4FC-4EAA-816B-E8673B5D918F}"/>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1808" t="20390" r="33062" b="20390"/>
          <a:stretch/>
        </p:blipFill>
        <p:spPr>
          <a:xfrm>
            <a:off x="5387925" y="1162535"/>
            <a:ext cx="2639595" cy="3780620"/>
          </a:xfrm>
        </p:spPr>
      </p:pic>
      <p:sp>
        <p:nvSpPr>
          <p:cNvPr id="3" name="TextBox 2"/>
          <p:cNvSpPr txBox="1"/>
          <p:nvPr/>
        </p:nvSpPr>
        <p:spPr>
          <a:xfrm>
            <a:off x="5153761" y="4979962"/>
            <a:ext cx="6172199" cy="769441"/>
          </a:xfrm>
          <a:prstGeom prst="rect">
            <a:avLst/>
          </a:prstGeom>
          <a:solidFill>
            <a:srgbClr val="FFFF00"/>
          </a:solidFill>
        </p:spPr>
        <p:txBody>
          <a:bodyPr wrap="square" rtlCol="0">
            <a:spAutoFit/>
          </a:bodyPr>
          <a:lstStyle/>
          <a:p>
            <a:r>
              <a:rPr lang="en-US" sz="3600" b="1" dirty="0">
                <a:solidFill>
                  <a:srgbClr val="7030A0"/>
                </a:solidFill>
              </a:rPr>
              <a:t>CMU Freshman </a:t>
            </a:r>
            <a:r>
              <a:rPr lang="en-US" sz="4400" b="1" dirty="0">
                <a:solidFill>
                  <a:srgbClr val="7030A0"/>
                </a:solidFill>
              </a:rPr>
              <a:t>	      7</a:t>
            </a:r>
            <a:r>
              <a:rPr lang="en-US" sz="4400" b="1" baseline="30000" dirty="0">
                <a:solidFill>
                  <a:srgbClr val="7030A0"/>
                </a:solidFill>
              </a:rPr>
              <a:t>th</a:t>
            </a:r>
            <a:r>
              <a:rPr lang="en-US" sz="4400" b="1" dirty="0">
                <a:solidFill>
                  <a:srgbClr val="7030A0"/>
                </a:solidFill>
              </a:rPr>
              <a:t> </a:t>
            </a:r>
          </a:p>
        </p:txBody>
      </p:sp>
      <p:pic>
        <p:nvPicPr>
          <p:cNvPr id="14" name="Picture 13" descr="A boy taking a selfie&#10;&#10;Description automatically generated">
            <a:extLst>
              <a:ext uri="{FF2B5EF4-FFF2-40B4-BE49-F238E27FC236}">
                <a16:creationId xmlns:a16="http://schemas.microsoft.com/office/drawing/2014/main" id="{C82BCBBD-C7CA-4AA8-AFD3-CD4DA1AB6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365" y="1294432"/>
            <a:ext cx="2445242" cy="3626778"/>
          </a:xfrm>
          <a:prstGeom prst="rect">
            <a:avLst/>
          </a:prstGeom>
        </p:spPr>
      </p:pic>
    </p:spTree>
    <p:extLst>
      <p:ext uri="{BB962C8B-B14F-4D97-AF65-F5344CB8AC3E}">
        <p14:creationId xmlns:p14="http://schemas.microsoft.com/office/powerpoint/2010/main" val="353917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3139" y="1296537"/>
            <a:ext cx="9662615" cy="4585871"/>
          </a:xfrm>
          <a:prstGeom prst="rect">
            <a:avLst/>
          </a:prstGeom>
          <a:noFill/>
        </p:spPr>
        <p:txBody>
          <a:bodyPr wrap="square" rtlCol="0">
            <a:spAutoFit/>
          </a:bodyPr>
          <a:lstStyle/>
          <a:p>
            <a:pPr marL="285750" indent="-285750">
              <a:buFont typeface="Arial" panose="020B0604020202020204" pitchFamily="34" charset="0"/>
              <a:buChar char="•"/>
            </a:pPr>
            <a:r>
              <a:rPr lang="en-US" sz="2400" dirty="0"/>
              <a:t>Curriculum by subject</a:t>
            </a:r>
          </a:p>
          <a:p>
            <a:pPr marL="285750" indent="-285750">
              <a:buFont typeface="Arial" panose="020B0604020202020204" pitchFamily="34" charset="0"/>
              <a:buChar char="•"/>
            </a:pPr>
            <a:r>
              <a:rPr lang="en-US" sz="2400" dirty="0">
                <a:solidFill>
                  <a:srgbClr val="00B0F0"/>
                </a:solidFill>
                <a:hlinkClick r:id="rId3">
                  <a:extLst>
                    <a:ext uri="{A12FA001-AC4F-418D-AE19-62706E023703}">
                      <ahyp:hlinkClr xmlns:ahyp="http://schemas.microsoft.com/office/drawing/2018/hyperlinkcolor" val="tx"/>
                    </a:ext>
                  </a:extLst>
                </a:hlinkClick>
              </a:rPr>
              <a:t>https://www.lakeorionschools.org/uploaded/Lake_Orion/Documents/Curriculum/AT_A_GLANCE_-_3_ATWATER.DOCX.pdf</a:t>
            </a:r>
            <a:endParaRPr lang="en-US" sz="2400" dirty="0">
              <a:solidFill>
                <a:srgbClr val="00B0F0"/>
              </a:solidFill>
            </a:endParaRP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Standards Based Grading and Report Cards </a:t>
            </a:r>
          </a:p>
          <a:p>
            <a:pPr marL="285750" indent="-285750">
              <a:lnSpc>
                <a:spcPct val="200000"/>
              </a:lnSpc>
              <a:buFont typeface="Arial" panose="020B0604020202020204" pitchFamily="34" charset="0"/>
              <a:buChar char="•"/>
            </a:pPr>
            <a:r>
              <a:rPr lang="en-US" sz="2400" dirty="0"/>
              <a:t>Important Classroom Information and Policies</a:t>
            </a:r>
          </a:p>
          <a:p>
            <a:pPr marL="285750" indent="-285750">
              <a:lnSpc>
                <a:spcPct val="200000"/>
              </a:lnSpc>
              <a:buFont typeface="Arial" panose="020B0604020202020204" pitchFamily="34" charset="0"/>
              <a:buChar char="•"/>
            </a:pPr>
            <a:r>
              <a:rPr lang="en-US" sz="2400" dirty="0"/>
              <a:t>Special Rotation Schedule</a:t>
            </a:r>
          </a:p>
          <a:p>
            <a:pPr>
              <a:lnSpc>
                <a:spcPct val="200000"/>
              </a:lnSpc>
            </a:pPr>
            <a:endParaRPr lang="en-US" sz="1400" dirty="0"/>
          </a:p>
          <a:p>
            <a:pPr marL="285750" indent="-285750">
              <a:buFont typeface="Arial" panose="020B0604020202020204" pitchFamily="34" charset="0"/>
              <a:buChar char="•"/>
            </a:pPr>
            <a:r>
              <a:rPr lang="en-US" sz="2400" dirty="0"/>
              <a:t>Sign Up Genius </a:t>
            </a:r>
            <a:r>
              <a:rPr lang="en-US" sz="2400" dirty="0">
                <a:solidFill>
                  <a:srgbClr val="FFFF00"/>
                </a:solidFill>
              </a:rPr>
              <a:t>will be emailed out on Friday, September 13</a:t>
            </a:r>
            <a:r>
              <a:rPr lang="en-US" sz="2400" baseline="30000" dirty="0">
                <a:solidFill>
                  <a:srgbClr val="FFFF00"/>
                </a:solidFill>
              </a:rPr>
              <a:t>th</a:t>
            </a:r>
            <a:r>
              <a:rPr lang="en-US" sz="2400" dirty="0">
                <a:solidFill>
                  <a:srgbClr val="FFFF00"/>
                </a:solidFill>
              </a:rPr>
              <a:t>  </a:t>
            </a:r>
            <a:r>
              <a:rPr lang="en-US" sz="2400" dirty="0"/>
              <a:t>to sign up for November conferences</a:t>
            </a:r>
          </a:p>
        </p:txBody>
      </p:sp>
      <p:sp>
        <p:nvSpPr>
          <p:cNvPr id="12" name="TextBox 11"/>
          <p:cNvSpPr txBox="1"/>
          <p:nvPr/>
        </p:nvSpPr>
        <p:spPr>
          <a:xfrm>
            <a:off x="1801503" y="408590"/>
            <a:ext cx="3739487" cy="769441"/>
          </a:xfrm>
          <a:prstGeom prst="rect">
            <a:avLst/>
          </a:prstGeom>
          <a:noFill/>
        </p:spPr>
        <p:txBody>
          <a:bodyPr wrap="square" rtlCol="0">
            <a:spAutoFit/>
          </a:bodyPr>
          <a:lstStyle/>
          <a:p>
            <a:r>
              <a:rPr lang="en-US" sz="4400" b="1" dirty="0">
                <a:solidFill>
                  <a:srgbClr val="FFFF00"/>
                </a:solidFill>
                <a:latin typeface="+mj-lt"/>
              </a:rPr>
              <a:t>Agenda</a:t>
            </a:r>
          </a:p>
        </p:txBody>
      </p:sp>
    </p:spTree>
    <p:extLst>
      <p:ext uri="{BB962C8B-B14F-4D97-AF65-F5344CB8AC3E}">
        <p14:creationId xmlns:p14="http://schemas.microsoft.com/office/powerpoint/2010/main" val="38455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3</a:t>
            </a:r>
            <a:r>
              <a:rPr lang="en-US" b="1" baseline="30000" dirty="0">
                <a:solidFill>
                  <a:srgbClr val="FFFF00"/>
                </a:solidFill>
              </a:rPr>
              <a:t>rd</a:t>
            </a:r>
            <a:r>
              <a:rPr lang="en-US" b="1" dirty="0">
                <a:solidFill>
                  <a:srgbClr val="FFFF00"/>
                </a:solidFill>
              </a:rPr>
              <a:t> Grade Science Curriculum</a:t>
            </a:r>
          </a:p>
        </p:txBody>
      </p:sp>
      <p:sp>
        <p:nvSpPr>
          <p:cNvPr id="3" name="Content Placeholder 2"/>
          <p:cNvSpPr>
            <a:spLocks noGrp="1"/>
          </p:cNvSpPr>
          <p:nvPr>
            <p:ph idx="1"/>
          </p:nvPr>
        </p:nvSpPr>
        <p:spPr>
          <a:xfrm>
            <a:off x="838200" y="2164291"/>
            <a:ext cx="10515600" cy="4351338"/>
          </a:xfrm>
        </p:spPr>
        <p:txBody>
          <a:bodyPr>
            <a:normAutofit/>
          </a:bodyPr>
          <a:lstStyle/>
          <a:p>
            <a:pPr>
              <a:lnSpc>
                <a:spcPct val="100000"/>
              </a:lnSpc>
            </a:pPr>
            <a:r>
              <a:rPr lang="en-US" dirty="0"/>
              <a:t>Life Science (Plants, Animals, Life Cycles, Traits,</a:t>
            </a:r>
          </a:p>
          <a:p>
            <a:pPr marL="0" indent="0">
              <a:lnSpc>
                <a:spcPct val="100000"/>
              </a:lnSpc>
              <a:buNone/>
            </a:pPr>
            <a:r>
              <a:rPr lang="en-US" dirty="0"/>
              <a:t>   Adaptations)</a:t>
            </a:r>
          </a:p>
          <a:p>
            <a:pPr>
              <a:lnSpc>
                <a:spcPct val="200000"/>
              </a:lnSpc>
            </a:pPr>
            <a:r>
              <a:rPr lang="en-US" dirty="0"/>
              <a:t>Physical Science (Force &amp; Motion, Weather/Climate)</a:t>
            </a:r>
          </a:p>
          <a:p>
            <a:pPr>
              <a:lnSpc>
                <a:spcPct val="200000"/>
              </a:lnSpc>
            </a:pPr>
            <a:r>
              <a:rPr lang="en-US" dirty="0"/>
              <a:t>Engineering and Design</a:t>
            </a:r>
          </a:p>
        </p:txBody>
      </p:sp>
      <p:pic>
        <p:nvPicPr>
          <p:cNvPr id="9" name="Picture 8"/>
          <p:cNvPicPr>
            <a:picLocks noChangeAspect="1"/>
          </p:cNvPicPr>
          <p:nvPr/>
        </p:nvPicPr>
        <p:blipFill>
          <a:blip r:embed="rId3" cstate="print"/>
          <a:stretch>
            <a:fillRect/>
          </a:stretch>
        </p:blipFill>
        <p:spPr>
          <a:xfrm>
            <a:off x="8901396" y="718139"/>
            <a:ext cx="2095500" cy="2181225"/>
          </a:xfrm>
          <a:prstGeom prst="rect">
            <a:avLst/>
          </a:prstGeom>
        </p:spPr>
      </p:pic>
    </p:spTree>
    <p:extLst>
      <p:ext uri="{BB962C8B-B14F-4D97-AF65-F5344CB8AC3E}">
        <p14:creationId xmlns:p14="http://schemas.microsoft.com/office/powerpoint/2010/main" val="250031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3</a:t>
            </a:r>
            <a:r>
              <a:rPr lang="en-US" b="1" baseline="30000" dirty="0">
                <a:solidFill>
                  <a:srgbClr val="FFFF00"/>
                </a:solidFill>
              </a:rPr>
              <a:t>rd</a:t>
            </a:r>
            <a:r>
              <a:rPr lang="en-US" b="1" dirty="0">
                <a:solidFill>
                  <a:srgbClr val="FFFF00"/>
                </a:solidFill>
              </a:rPr>
              <a:t> Grade Social Studies Curriculum</a:t>
            </a:r>
          </a:p>
        </p:txBody>
      </p:sp>
      <p:sp>
        <p:nvSpPr>
          <p:cNvPr id="3" name="Content Placeholder 2"/>
          <p:cNvSpPr>
            <a:spLocks noGrp="1"/>
          </p:cNvSpPr>
          <p:nvPr>
            <p:ph idx="1"/>
          </p:nvPr>
        </p:nvSpPr>
        <p:spPr/>
        <p:txBody>
          <a:bodyPr>
            <a:normAutofit fontScale="77500" lnSpcReduction="20000"/>
          </a:bodyPr>
          <a:lstStyle/>
          <a:p>
            <a:pPr>
              <a:lnSpc>
                <a:spcPct val="150000"/>
              </a:lnSpc>
            </a:pPr>
            <a:r>
              <a:rPr lang="en-US" dirty="0"/>
              <a:t>History (Michigan’s history from exploration to statehood)</a:t>
            </a:r>
          </a:p>
          <a:p>
            <a:pPr>
              <a:lnSpc>
                <a:spcPct val="150000"/>
              </a:lnSpc>
            </a:pPr>
            <a:r>
              <a:rPr lang="en-US" dirty="0"/>
              <a:t>Geography (cardinal directions, regions, Michigan’s natural resources)</a:t>
            </a:r>
          </a:p>
          <a:p>
            <a:pPr>
              <a:lnSpc>
                <a:spcPct val="150000"/>
              </a:lnSpc>
            </a:pPr>
            <a:r>
              <a:rPr lang="en-US" dirty="0"/>
              <a:t>Civics &amp; Government</a:t>
            </a:r>
          </a:p>
          <a:p>
            <a:pPr>
              <a:lnSpc>
                <a:spcPct val="150000"/>
              </a:lnSpc>
            </a:pPr>
            <a:r>
              <a:rPr lang="en-US" dirty="0"/>
              <a:t>Economics</a:t>
            </a:r>
          </a:p>
          <a:p>
            <a:pPr>
              <a:lnSpc>
                <a:spcPct val="150000"/>
              </a:lnSpc>
            </a:pPr>
            <a:r>
              <a:rPr lang="en-US" dirty="0"/>
              <a:t>Public Issues</a:t>
            </a:r>
          </a:p>
          <a:p>
            <a:pPr marL="0" indent="0">
              <a:buNone/>
            </a:pPr>
            <a:endParaRPr lang="en-US" i="1" dirty="0"/>
          </a:p>
          <a:p>
            <a:pPr marL="0" indent="0">
              <a:buNone/>
            </a:pPr>
            <a:r>
              <a:rPr lang="en-US" i="1" dirty="0"/>
              <a:t>Meet Michigan-McConnell</a:t>
            </a:r>
          </a:p>
          <a:p>
            <a:pPr marL="0" indent="0">
              <a:buNone/>
            </a:pPr>
            <a:endParaRPr lang="en-US" i="1" dirty="0"/>
          </a:p>
          <a:p>
            <a:pPr marL="0" indent="0">
              <a:buNone/>
            </a:pPr>
            <a:r>
              <a:rPr lang="en-US" i="1" dirty="0">
                <a:solidFill>
                  <a:srgbClr val="00B0F0"/>
                </a:solidFill>
              </a:rPr>
              <a:t>Lansing Field Trip</a:t>
            </a:r>
            <a:r>
              <a:rPr lang="en-US" i="1">
                <a:solidFill>
                  <a:srgbClr val="00B0F0"/>
                </a:solidFill>
              </a:rPr>
              <a:t>: MAY 15</a:t>
            </a:r>
            <a:endParaRPr lang="en-US" i="1" dirty="0">
              <a:solidFill>
                <a:srgbClr val="00B0F0"/>
              </a:solidFill>
            </a:endParaRPr>
          </a:p>
        </p:txBody>
      </p:sp>
      <p:pic>
        <p:nvPicPr>
          <p:cNvPr id="4" name="Picture 3"/>
          <p:cNvPicPr>
            <a:picLocks noChangeAspect="1"/>
          </p:cNvPicPr>
          <p:nvPr/>
        </p:nvPicPr>
        <p:blipFill rotWithShape="1">
          <a:blip r:embed="rId3" cstate="print"/>
          <a:srcRect r="10770"/>
          <a:stretch/>
        </p:blipFill>
        <p:spPr>
          <a:xfrm>
            <a:off x="7283356" y="3478284"/>
            <a:ext cx="2802340" cy="2833616"/>
          </a:xfrm>
          <a:prstGeom prst="rect">
            <a:avLst/>
          </a:prstGeom>
        </p:spPr>
      </p:pic>
    </p:spTree>
    <p:extLst>
      <p:ext uri="{BB962C8B-B14F-4D97-AF65-F5344CB8AC3E}">
        <p14:creationId xmlns:p14="http://schemas.microsoft.com/office/powerpoint/2010/main" val="260668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3</a:t>
            </a:r>
            <a:r>
              <a:rPr lang="en-US" b="1" baseline="30000" dirty="0">
                <a:solidFill>
                  <a:srgbClr val="FFFF00"/>
                </a:solidFill>
              </a:rPr>
              <a:t>rd</a:t>
            </a:r>
            <a:r>
              <a:rPr lang="en-US" b="1" dirty="0">
                <a:solidFill>
                  <a:srgbClr val="FFFF00"/>
                </a:solidFill>
              </a:rPr>
              <a:t> Grade English Language Arts Curriculum</a:t>
            </a:r>
          </a:p>
        </p:txBody>
      </p:sp>
      <p:sp>
        <p:nvSpPr>
          <p:cNvPr id="3" name="Content Placeholder 2"/>
          <p:cNvSpPr>
            <a:spLocks noGrp="1"/>
          </p:cNvSpPr>
          <p:nvPr>
            <p:ph idx="1"/>
          </p:nvPr>
        </p:nvSpPr>
        <p:spPr/>
        <p:txBody>
          <a:bodyPr>
            <a:normAutofit lnSpcReduction="10000"/>
          </a:bodyPr>
          <a:lstStyle/>
          <a:p>
            <a:pPr>
              <a:lnSpc>
                <a:spcPct val="150000"/>
              </a:lnSpc>
            </a:pPr>
            <a:r>
              <a:rPr lang="en-US" dirty="0"/>
              <a:t>Literacy- Reading with Fluency and Comprehension</a:t>
            </a:r>
          </a:p>
          <a:p>
            <a:pPr>
              <a:lnSpc>
                <a:spcPct val="150000"/>
              </a:lnSpc>
            </a:pPr>
            <a:r>
              <a:rPr lang="en-US" dirty="0"/>
              <a:t>Read Aloud with Discussion</a:t>
            </a:r>
          </a:p>
          <a:p>
            <a:pPr>
              <a:lnSpc>
                <a:spcPct val="150000"/>
              </a:lnSpc>
            </a:pPr>
            <a:r>
              <a:rPr lang="en-US" dirty="0"/>
              <a:t>Reading Workshop  (Units of Study for Teaching Reading –Calkins)</a:t>
            </a:r>
          </a:p>
          <a:p>
            <a:pPr>
              <a:lnSpc>
                <a:spcPct val="150000"/>
              </a:lnSpc>
            </a:pPr>
            <a:r>
              <a:rPr lang="en-US" dirty="0"/>
              <a:t>Writing Workshop (Units of Study for Teaching Writing–Calkins)</a:t>
            </a:r>
          </a:p>
          <a:p>
            <a:pPr>
              <a:lnSpc>
                <a:spcPct val="150000"/>
              </a:lnSpc>
            </a:pPr>
            <a:r>
              <a:rPr lang="en-US" dirty="0"/>
              <a:t>Word Study (Words Their Way- Johnston et al., 2009)</a:t>
            </a:r>
          </a:p>
          <a:p>
            <a:pPr>
              <a:lnSpc>
                <a:spcPct val="150000"/>
              </a:lnSpc>
            </a:pPr>
            <a:r>
              <a:rPr lang="en-US" dirty="0"/>
              <a:t>Cursive Handwriting (</a:t>
            </a:r>
            <a:r>
              <a:rPr lang="en-US" dirty="0" err="1"/>
              <a:t>Zaner-Bloser</a:t>
            </a:r>
            <a:r>
              <a:rPr lang="en-US" dirty="0"/>
              <a:t> Handwriting – Hara) </a:t>
            </a:r>
            <a:r>
              <a:rPr lang="en-US" sz="3300" dirty="0">
                <a:solidFill>
                  <a:srgbClr val="FFFF00"/>
                </a:solidFill>
                <a:sym typeface="Wingdings" panose="05000000000000000000" pitchFamily="2" charset="2"/>
              </a:rPr>
              <a:t></a:t>
            </a:r>
            <a:endParaRPr lang="en-US" dirty="0">
              <a:solidFill>
                <a:srgbClr val="FFFF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517"/>
          <a:stretch/>
        </p:blipFill>
        <p:spPr>
          <a:xfrm>
            <a:off x="9970558" y="1469496"/>
            <a:ext cx="1383242" cy="1819275"/>
          </a:xfrm>
          <a:prstGeom prst="rect">
            <a:avLst/>
          </a:prstGeom>
        </p:spPr>
      </p:pic>
      <p:pic>
        <p:nvPicPr>
          <p:cNvPr id="5" name="Picture 4"/>
          <p:cNvPicPr>
            <a:picLocks noChangeAspect="1"/>
          </p:cNvPicPr>
          <p:nvPr/>
        </p:nvPicPr>
        <p:blipFill>
          <a:blip r:embed="rId4"/>
          <a:stretch>
            <a:fillRect/>
          </a:stretch>
        </p:blipFill>
        <p:spPr>
          <a:xfrm>
            <a:off x="9539866" y="4673600"/>
            <a:ext cx="2652134" cy="1819275"/>
          </a:xfrm>
          <a:prstGeom prst="rect">
            <a:avLst/>
          </a:prstGeom>
        </p:spPr>
      </p:pic>
    </p:spTree>
    <p:extLst>
      <p:ext uri="{BB962C8B-B14F-4D97-AF65-F5344CB8AC3E}">
        <p14:creationId xmlns:p14="http://schemas.microsoft.com/office/powerpoint/2010/main" val="115225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3</a:t>
            </a:r>
            <a:r>
              <a:rPr lang="en-US" b="1" baseline="30000" dirty="0">
                <a:solidFill>
                  <a:srgbClr val="FFFF00"/>
                </a:solidFill>
              </a:rPr>
              <a:t>rd</a:t>
            </a:r>
            <a:r>
              <a:rPr lang="en-US" b="1" dirty="0">
                <a:solidFill>
                  <a:srgbClr val="FFFF00"/>
                </a:solidFill>
              </a:rPr>
              <a:t> Grade Mathematics Curriculum</a:t>
            </a:r>
          </a:p>
        </p:txBody>
      </p:sp>
      <p:sp>
        <p:nvSpPr>
          <p:cNvPr id="3" name="Content Placeholder 2"/>
          <p:cNvSpPr>
            <a:spLocks noGrp="1"/>
          </p:cNvSpPr>
          <p:nvPr>
            <p:ph idx="1"/>
          </p:nvPr>
        </p:nvSpPr>
        <p:spPr>
          <a:xfrm>
            <a:off x="838200" y="1422400"/>
            <a:ext cx="10515600" cy="4754563"/>
          </a:xfrm>
        </p:spPr>
        <p:txBody>
          <a:bodyPr>
            <a:normAutofit fontScale="92500" lnSpcReduction="10000"/>
          </a:bodyPr>
          <a:lstStyle/>
          <a:p>
            <a:pPr>
              <a:lnSpc>
                <a:spcPct val="150000"/>
              </a:lnSpc>
            </a:pPr>
            <a:r>
              <a:rPr lang="en-US" dirty="0"/>
              <a:t>Operations &amp; Algebraic Thinking</a:t>
            </a:r>
          </a:p>
          <a:p>
            <a:pPr>
              <a:lnSpc>
                <a:spcPct val="150000"/>
              </a:lnSpc>
            </a:pPr>
            <a:r>
              <a:rPr lang="en-US" dirty="0"/>
              <a:t>Number and Operations in Base Ten</a:t>
            </a:r>
          </a:p>
          <a:p>
            <a:pPr>
              <a:lnSpc>
                <a:spcPct val="150000"/>
              </a:lnSpc>
            </a:pPr>
            <a:r>
              <a:rPr lang="en-US" dirty="0"/>
              <a:t>Number and Operations- Fractions</a:t>
            </a:r>
          </a:p>
          <a:p>
            <a:pPr>
              <a:lnSpc>
                <a:spcPct val="150000"/>
              </a:lnSpc>
            </a:pPr>
            <a:r>
              <a:rPr lang="en-US" dirty="0"/>
              <a:t>Measurement and Data</a:t>
            </a:r>
          </a:p>
          <a:p>
            <a:pPr>
              <a:lnSpc>
                <a:spcPct val="150000"/>
              </a:lnSpc>
            </a:pPr>
            <a:r>
              <a:rPr lang="en-US" dirty="0"/>
              <a:t>Geometry</a:t>
            </a:r>
          </a:p>
          <a:p>
            <a:pPr>
              <a:lnSpc>
                <a:spcPct val="150000"/>
              </a:lnSpc>
            </a:pPr>
            <a:r>
              <a:rPr lang="en-US" i="1" dirty="0">
                <a:solidFill>
                  <a:srgbClr val="00B0F0"/>
                </a:solidFill>
              </a:rPr>
              <a:t>Rocket Math- building basic facts automaticity   </a:t>
            </a:r>
            <a:r>
              <a:rPr lang="en-US" i="1" dirty="0">
                <a:solidFill>
                  <a:srgbClr val="00B0F0"/>
                </a:solidFill>
                <a:sym typeface="Wingdings" panose="05000000000000000000" pitchFamily="2" charset="2"/>
              </a:rPr>
              <a:t></a:t>
            </a:r>
            <a:endParaRPr lang="en-US" i="1" dirty="0">
              <a:solidFill>
                <a:srgbClr val="00B0F0"/>
              </a:solidFill>
            </a:endParaRPr>
          </a:p>
          <a:p>
            <a:pPr>
              <a:lnSpc>
                <a:spcPct val="150000"/>
              </a:lnSpc>
            </a:pPr>
            <a:r>
              <a:rPr lang="en-US" i="1" dirty="0"/>
              <a:t>Math Expressions (Houghton Mifflin Harcourt- </a:t>
            </a:r>
            <a:r>
              <a:rPr lang="en-US" i="1" dirty="0" err="1"/>
              <a:t>Fuson</a:t>
            </a:r>
            <a:r>
              <a:rPr lang="en-US" i="1" dirty="0"/>
              <a:t>)</a:t>
            </a:r>
          </a:p>
        </p:txBody>
      </p:sp>
      <p:pic>
        <p:nvPicPr>
          <p:cNvPr id="4" name="Picture 3"/>
          <p:cNvPicPr>
            <a:picLocks noChangeAspect="1"/>
          </p:cNvPicPr>
          <p:nvPr/>
        </p:nvPicPr>
        <p:blipFill>
          <a:blip r:embed="rId3" cstate="print"/>
          <a:stretch>
            <a:fillRect/>
          </a:stretch>
        </p:blipFill>
        <p:spPr>
          <a:xfrm>
            <a:off x="6618967" y="1620309"/>
            <a:ext cx="1339699" cy="2704836"/>
          </a:xfrm>
          <a:prstGeom prst="rect">
            <a:avLst/>
          </a:prstGeom>
        </p:spPr>
      </p:pic>
      <p:pic>
        <p:nvPicPr>
          <p:cNvPr id="5" name="Picture 4"/>
          <p:cNvPicPr>
            <a:picLocks noChangeAspect="1"/>
          </p:cNvPicPr>
          <p:nvPr/>
        </p:nvPicPr>
        <p:blipFill>
          <a:blip r:embed="rId4"/>
          <a:stretch>
            <a:fillRect/>
          </a:stretch>
        </p:blipFill>
        <p:spPr>
          <a:xfrm>
            <a:off x="8591490" y="1556386"/>
            <a:ext cx="3394742" cy="4754880"/>
          </a:xfrm>
          <a:prstGeom prst="rect">
            <a:avLst/>
          </a:prstGeom>
        </p:spPr>
      </p:pic>
    </p:spTree>
    <p:extLst>
      <p:ext uri="{BB962C8B-B14F-4D97-AF65-F5344CB8AC3E}">
        <p14:creationId xmlns:p14="http://schemas.microsoft.com/office/powerpoint/2010/main" val="230707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AA4E4-2C62-451A-BEA6-E8C36AF52E3F}"/>
              </a:ext>
            </a:extLst>
          </p:cNvPr>
          <p:cNvPicPr>
            <a:picLocks noChangeAspect="1"/>
          </p:cNvPicPr>
          <p:nvPr/>
        </p:nvPicPr>
        <p:blipFill>
          <a:blip r:embed="rId3"/>
          <a:stretch>
            <a:fillRect/>
          </a:stretch>
        </p:blipFill>
        <p:spPr>
          <a:xfrm>
            <a:off x="6945085" y="705504"/>
            <a:ext cx="4172367" cy="5446992"/>
          </a:xfrm>
          <a:prstGeom prst="rect">
            <a:avLst/>
          </a:prstGeom>
        </p:spPr>
      </p:pic>
      <p:sp>
        <p:nvSpPr>
          <p:cNvPr id="3" name="TextBox 2">
            <a:extLst>
              <a:ext uri="{FF2B5EF4-FFF2-40B4-BE49-F238E27FC236}">
                <a16:creationId xmlns:a16="http://schemas.microsoft.com/office/drawing/2014/main" id="{2E2BAE6F-9668-4871-B562-85CA76A6636D}"/>
              </a:ext>
            </a:extLst>
          </p:cNvPr>
          <p:cNvSpPr txBox="1"/>
          <p:nvPr/>
        </p:nvSpPr>
        <p:spPr>
          <a:xfrm>
            <a:off x="1074548" y="1305341"/>
            <a:ext cx="5414211" cy="4247317"/>
          </a:xfrm>
          <a:prstGeom prst="rect">
            <a:avLst/>
          </a:prstGeom>
          <a:noFill/>
        </p:spPr>
        <p:txBody>
          <a:bodyPr wrap="square" rtlCol="0">
            <a:spAutoFit/>
          </a:bodyPr>
          <a:lstStyle/>
          <a:p>
            <a:pPr fontAlgn="base"/>
            <a:r>
              <a:rPr lang="en-US" dirty="0"/>
              <a:t>All third grade students will be required to take a standardized state assessment (M-STEP) in the spring to determine promotion to fourth grade. If your child is reading </a:t>
            </a:r>
            <a:r>
              <a:rPr lang="en-US" dirty="0">
                <a:solidFill>
                  <a:srgbClr val="FFFF00"/>
                </a:solidFill>
              </a:rPr>
              <a:t>one year below grade level </a:t>
            </a:r>
            <a:r>
              <a:rPr lang="en-US" dirty="0"/>
              <a:t>at the end of third grade, you will be informed in June/July from the office of Center for Educational Performance and Information (CEPI) in writing that your child will not be promoted to fourth grade unless he/she qualifies for a good clause exemption. </a:t>
            </a:r>
          </a:p>
          <a:p>
            <a:pPr fontAlgn="base"/>
            <a:endParaRPr lang="en-US" dirty="0"/>
          </a:p>
          <a:p>
            <a:pPr fontAlgn="base"/>
            <a:r>
              <a:rPr lang="en-US" dirty="0"/>
              <a:t>For more information, please visit: </a:t>
            </a:r>
            <a:r>
              <a:rPr lang="en-US" dirty="0">
                <a:solidFill>
                  <a:srgbClr val="00B0F0"/>
                </a:solidFill>
                <a:hlinkClick r:id="rId4">
                  <a:extLst>
                    <a:ext uri="{A12FA001-AC4F-418D-AE19-62706E023703}">
                      <ahyp:hlinkClr xmlns:ahyp="http://schemas.microsoft.com/office/drawing/2018/hyperlinkcolor" val="tx"/>
                    </a:ext>
                  </a:extLst>
                </a:hlinkClick>
              </a:rPr>
              <a:t>https://www.lakeorionschools.org/teaching-and-learning/third-grade-reading-legislation</a:t>
            </a:r>
            <a:r>
              <a:rPr lang="en-US" dirty="0">
                <a:solidFill>
                  <a:srgbClr val="00B0F0"/>
                </a:solidFill>
              </a:rPr>
              <a:t> </a:t>
            </a:r>
            <a:r>
              <a:rPr lang="en-US" dirty="0"/>
              <a:t>.</a:t>
            </a:r>
          </a:p>
          <a:p>
            <a:pPr fontAlgn="base"/>
            <a:endParaRPr lang="en-US" dirty="0"/>
          </a:p>
          <a:p>
            <a:endParaRPr lang="en-US" dirty="0"/>
          </a:p>
        </p:txBody>
      </p:sp>
      <p:sp>
        <p:nvSpPr>
          <p:cNvPr id="4" name="TextBox 3">
            <a:extLst>
              <a:ext uri="{FF2B5EF4-FFF2-40B4-BE49-F238E27FC236}">
                <a16:creationId xmlns:a16="http://schemas.microsoft.com/office/drawing/2014/main" id="{DF20F2A9-7588-469F-9114-A9F58BD82518}"/>
              </a:ext>
            </a:extLst>
          </p:cNvPr>
          <p:cNvSpPr txBox="1"/>
          <p:nvPr/>
        </p:nvSpPr>
        <p:spPr>
          <a:xfrm>
            <a:off x="385011" y="252663"/>
            <a:ext cx="5895473" cy="584775"/>
          </a:xfrm>
          <a:prstGeom prst="rect">
            <a:avLst/>
          </a:prstGeom>
          <a:noFill/>
        </p:spPr>
        <p:txBody>
          <a:bodyPr wrap="square" rtlCol="0">
            <a:spAutoFit/>
          </a:bodyPr>
          <a:lstStyle/>
          <a:p>
            <a:pPr algn="ctr"/>
            <a:r>
              <a:rPr lang="en-US" sz="3200" b="1" dirty="0">
                <a:solidFill>
                  <a:srgbClr val="FFFF00"/>
                </a:solidFill>
              </a:rPr>
              <a:t>Read by Grade Three Law</a:t>
            </a:r>
          </a:p>
        </p:txBody>
      </p:sp>
    </p:spTree>
    <p:extLst>
      <p:ext uri="{BB962C8B-B14F-4D97-AF65-F5344CB8AC3E}">
        <p14:creationId xmlns:p14="http://schemas.microsoft.com/office/powerpoint/2010/main" val="1556101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1647</TotalTime>
  <Words>947</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Office Theme</vt:lpstr>
      <vt:lpstr>PowerPoint Presentation</vt:lpstr>
      <vt:lpstr>3rd Grade Curriculum  Night Presentation</vt:lpstr>
      <vt:lpstr>Mrs. Heidi Boyer</vt:lpstr>
      <vt:lpstr>PowerPoint Presentation</vt:lpstr>
      <vt:lpstr>3rd Grade Science Curriculum</vt:lpstr>
      <vt:lpstr>3rd Grade Social Studies Curriculum</vt:lpstr>
      <vt:lpstr>3rd Grade English Language Arts Curriculum</vt:lpstr>
      <vt:lpstr>3rd Grade Mathematics Curriculum</vt:lpstr>
      <vt:lpstr>PowerPoint Presentation</vt:lpstr>
      <vt:lpstr>Standards Based Grading in a Nutshell</vt:lpstr>
      <vt:lpstr>Report Cards (January and June)</vt:lpstr>
      <vt:lpstr>Specific Classroom Information to Follow… </vt:lpstr>
      <vt:lpstr>Classroom Newsletters</vt:lpstr>
      <vt:lpstr>Snacks and Lunch/Recess</vt:lpstr>
      <vt:lpstr>Refer to the Stapled Sheet (sent home 9/7)</vt:lpstr>
      <vt:lpstr>Classroom Rules</vt:lpstr>
      <vt:lpstr>Positive Reinforcement</vt:lpstr>
      <vt:lpstr>PowerPoint Presentation</vt:lpstr>
      <vt:lpstr>PowerPoint Presentation</vt:lpstr>
      <vt:lpstr>PowerPoint Presentation</vt:lpstr>
      <vt:lpstr>LAKE ORION BOND UPDATES</vt:lpstr>
      <vt:lpstr>Thank you for attending Curriculum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Boyer’s 3rd Grade Curriculum Night Presentation</dc:title>
  <dc:creator>Heidi Boyer</dc:creator>
  <cp:lastModifiedBy>Heidi Boyer</cp:lastModifiedBy>
  <cp:revision>94</cp:revision>
  <cp:lastPrinted>2019-09-11T13:27:01Z</cp:lastPrinted>
  <dcterms:created xsi:type="dcterms:W3CDTF">2014-09-10T21:08:18Z</dcterms:created>
  <dcterms:modified xsi:type="dcterms:W3CDTF">2019-09-11T23:41:44Z</dcterms:modified>
</cp:coreProperties>
</file>